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99" r:id="rId3"/>
    <p:sldId id="361" r:id="rId4"/>
    <p:sldId id="366" r:id="rId5"/>
    <p:sldId id="362" r:id="rId6"/>
    <p:sldId id="360" r:id="rId7"/>
    <p:sldId id="345" r:id="rId8"/>
    <p:sldId id="339" r:id="rId9"/>
    <p:sldId id="363" r:id="rId10"/>
    <p:sldId id="338" r:id="rId11"/>
    <p:sldId id="340" r:id="rId12"/>
    <p:sldId id="342" r:id="rId13"/>
    <p:sldId id="343" r:id="rId14"/>
    <p:sldId id="346" r:id="rId15"/>
    <p:sldId id="347" r:id="rId16"/>
    <p:sldId id="370" r:id="rId17"/>
    <p:sldId id="349" r:id="rId18"/>
    <p:sldId id="351" r:id="rId19"/>
    <p:sldId id="368" r:id="rId20"/>
    <p:sldId id="354" r:id="rId21"/>
    <p:sldId id="356" r:id="rId22"/>
    <p:sldId id="355" r:id="rId23"/>
    <p:sldId id="303" r:id="rId24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9"/>
            <p14:sldId id="361"/>
            <p14:sldId id="366"/>
            <p14:sldId id="362"/>
            <p14:sldId id="360"/>
          </p14:sldIdLst>
        </p14:section>
        <p14:section name="1" id="{09DDB874-2451-4DFB-A1B6-DE9A18A9AE10}">
          <p14:sldIdLst>
            <p14:sldId id="345"/>
          </p14:sldIdLst>
        </p14:section>
        <p14:section name="Продовження" id="{E8B094E7-BB25-4444-AD7B-0C4512243AE4}">
          <p14:sldIdLst>
            <p14:sldId id="339"/>
            <p14:sldId id="363"/>
            <p14:sldId id="338"/>
            <p14:sldId id="340"/>
            <p14:sldId id="342"/>
            <p14:sldId id="343"/>
            <p14:sldId id="346"/>
            <p14:sldId id="347"/>
            <p14:sldId id="370"/>
            <p14:sldId id="349"/>
            <p14:sldId id="351"/>
            <p14:sldId id="368"/>
            <p14:sldId id="354"/>
            <p14:sldId id="356"/>
            <p14:sldId id="355"/>
            <p14:sldId id="303"/>
          </p14:sldIdLst>
        </p14:section>
        <p14:section name="Шаблони" id="{07C65A5B-CE62-470F-9AEA-E26BBB603A91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xmlns="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4D4F53"/>
    <a:srgbClr val="FF7979"/>
    <a:srgbClr val="FFB9B9"/>
    <a:srgbClr val="D2FEF5"/>
    <a:srgbClr val="FDD0C7"/>
    <a:srgbClr val="FDDAD3"/>
    <a:srgbClr val="DF8300"/>
    <a:srgbClr val="70B800"/>
    <a:srgbClr val="4D4F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6101" autoAdjust="0"/>
  </p:normalViewPr>
  <p:slideViewPr>
    <p:cSldViewPr>
      <p:cViewPr>
        <p:scale>
          <a:sx n="72" d="100"/>
          <a:sy n="72" d="100"/>
        </p:scale>
        <p:origin x="-660" y="-6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9E471D-68E1-4313-8FD5-33B893332BE6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x-none"/>
        </a:p>
      </dgm:t>
    </dgm:pt>
    <dgm:pt modelId="{AA50FC05-BEC4-45E3-85F6-122B436C7D00}">
      <dgm:prSet custT="1"/>
      <dgm:spPr>
        <a:solidFill>
          <a:srgbClr val="FDD0C7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300" b="1" dirty="0"/>
            <a:t>Закон </a:t>
          </a:r>
          <a:r>
            <a:rPr lang="ru-RU" sz="1300" b="1" dirty="0" err="1"/>
            <a:t>України</a:t>
          </a:r>
          <a:r>
            <a:rPr lang="ru-RU" sz="1300" b="1" dirty="0"/>
            <a:t> «Про </a:t>
          </a:r>
          <a:r>
            <a:rPr lang="ru-RU" sz="1300" b="1" dirty="0" err="1"/>
            <a:t>страхування</a:t>
          </a:r>
          <a:r>
            <a:rPr lang="ru-RU" sz="1300" b="1" dirty="0"/>
            <a:t>»:</a:t>
          </a:r>
        </a:p>
        <a:p>
          <a:pPr algn="just">
            <a:lnSpc>
              <a:spcPct val="100000"/>
            </a:lnSpc>
          </a:pPr>
          <a:r>
            <a:rPr lang="ru-RU" sz="1300" dirty="0" err="1"/>
            <a:t>Регулює</a:t>
          </a:r>
          <a:r>
            <a:rPr lang="ru-RU" sz="1300" dirty="0"/>
            <a:t> </a:t>
          </a:r>
          <a:r>
            <a:rPr lang="ru-RU" sz="1300" dirty="0" err="1"/>
            <a:t>відносини</a:t>
          </a:r>
          <a:r>
            <a:rPr lang="ru-RU" sz="1300" dirty="0"/>
            <a:t> у </a:t>
          </a:r>
          <a:r>
            <a:rPr lang="ru-RU" sz="1300" dirty="0" err="1"/>
            <a:t>сфері</a:t>
          </a:r>
          <a:r>
            <a:rPr lang="ru-RU" sz="1300" dirty="0"/>
            <a:t> </a:t>
          </a:r>
          <a:r>
            <a:rPr lang="ru-RU" sz="1300" dirty="0" err="1"/>
            <a:t>страхування</a:t>
          </a:r>
          <a:r>
            <a:rPr lang="ru-RU" sz="1300" dirty="0"/>
            <a:t>, </a:t>
          </a:r>
          <a:r>
            <a:rPr lang="ru-RU" sz="1300" dirty="0" err="1"/>
            <a:t>визначає</a:t>
          </a:r>
          <a:r>
            <a:rPr lang="ru-RU" sz="1300" dirty="0"/>
            <a:t> </a:t>
          </a:r>
          <a:r>
            <a:rPr lang="ru-RU" sz="1300" dirty="0" err="1"/>
            <a:t>загальні</a:t>
          </a:r>
          <a:r>
            <a:rPr lang="ru-RU" sz="1300" dirty="0"/>
            <a:t> </a:t>
          </a:r>
          <a:r>
            <a:rPr lang="ru-RU" sz="1300" dirty="0" err="1"/>
            <a:t>правові</a:t>
          </a:r>
          <a:r>
            <a:rPr lang="ru-RU" sz="1300" dirty="0"/>
            <a:t> засади </a:t>
          </a:r>
          <a:r>
            <a:rPr lang="ru-RU" sz="1300" dirty="0" err="1"/>
            <a:t>здійснення</a:t>
          </a:r>
          <a:r>
            <a:rPr lang="ru-RU" sz="1300" dirty="0"/>
            <a:t> </a:t>
          </a:r>
          <a:r>
            <a:rPr lang="ru-RU" sz="1300" dirty="0" err="1"/>
            <a:t>діяльності</a:t>
          </a:r>
          <a:r>
            <a:rPr lang="ru-RU" sz="1300" dirty="0"/>
            <a:t> </a:t>
          </a:r>
          <a:r>
            <a:rPr lang="ru-RU" sz="1300" dirty="0" err="1"/>
            <a:t>із</a:t>
          </a:r>
          <a:r>
            <a:rPr lang="ru-RU" sz="1300" dirty="0"/>
            <a:t> </a:t>
          </a:r>
          <a:r>
            <a:rPr lang="ru-RU" sz="1300" dirty="0" err="1"/>
            <a:t>страхування</a:t>
          </a:r>
          <a:r>
            <a:rPr lang="ru-RU" sz="1300" dirty="0"/>
            <a:t>, </a:t>
          </a:r>
          <a:r>
            <a:rPr lang="ru-RU" sz="1300" dirty="0" err="1"/>
            <a:t>надання</a:t>
          </a:r>
          <a:r>
            <a:rPr lang="uk-UA" sz="1300" dirty="0"/>
            <a:t> </a:t>
          </a:r>
          <a:r>
            <a:rPr lang="ru-RU" sz="1300" dirty="0" err="1"/>
            <a:t>посередницьких</a:t>
          </a:r>
          <a:r>
            <a:rPr lang="ru-RU" sz="1300" dirty="0"/>
            <a:t> </a:t>
          </a:r>
          <a:r>
            <a:rPr lang="ru-RU" sz="1300" dirty="0" err="1"/>
            <a:t>послуг</a:t>
          </a:r>
          <a:r>
            <a:rPr lang="ru-RU" sz="1300" dirty="0"/>
            <a:t> і </a:t>
          </a:r>
          <a:r>
            <a:rPr lang="ru-RU" sz="1300" dirty="0" err="1"/>
            <a:t>спрямований</a:t>
          </a:r>
          <a:r>
            <a:rPr lang="ru-RU" sz="1300" dirty="0"/>
            <a:t> на </a:t>
          </a:r>
          <a:r>
            <a:rPr lang="ru-RU" sz="1300" dirty="0" err="1"/>
            <a:t>посилення</a:t>
          </a:r>
          <a:r>
            <a:rPr lang="ru-RU" sz="1300" dirty="0"/>
            <a:t> </a:t>
          </a:r>
          <a:r>
            <a:rPr lang="ru-RU" sz="1300" dirty="0" err="1"/>
            <a:t>захисту</a:t>
          </a:r>
          <a:r>
            <a:rPr lang="ru-RU" sz="1300" dirty="0"/>
            <a:t> прав та </a:t>
          </a:r>
          <a:r>
            <a:rPr lang="ru-RU" sz="1300" dirty="0" err="1"/>
            <a:t>законних</a:t>
          </a:r>
          <a:r>
            <a:rPr lang="ru-RU" sz="1300" dirty="0"/>
            <a:t> </a:t>
          </a:r>
          <a:r>
            <a:rPr lang="ru-RU" sz="1300" dirty="0" err="1"/>
            <a:t>інтересів</a:t>
          </a:r>
          <a:r>
            <a:rPr lang="ru-RU" sz="1300" dirty="0"/>
            <a:t> </a:t>
          </a:r>
          <a:r>
            <a:rPr lang="ru-RU" sz="1300" dirty="0" err="1"/>
            <a:t>клієнтів</a:t>
          </a:r>
          <a:r>
            <a:rPr lang="ru-RU" sz="1300" dirty="0"/>
            <a:t>, у тому </a:t>
          </a:r>
          <a:r>
            <a:rPr lang="ru-RU" sz="1300" dirty="0" err="1"/>
            <a:t>числі</a:t>
          </a:r>
          <a:r>
            <a:rPr lang="ru-RU" sz="1300" dirty="0"/>
            <a:t> </a:t>
          </a:r>
          <a:r>
            <a:rPr lang="ru-RU" sz="1300" dirty="0" err="1"/>
            <a:t>споживачів</a:t>
          </a:r>
          <a:r>
            <a:rPr lang="ru-RU" sz="1300" dirty="0"/>
            <a:t>,</a:t>
          </a:r>
          <a:r>
            <a:rPr lang="uk-UA" sz="1300" dirty="0"/>
            <a:t> </a:t>
          </a:r>
          <a:r>
            <a:rPr lang="ru-RU" sz="1300" dirty="0"/>
            <a:t>шляхом </a:t>
          </a:r>
          <a:r>
            <a:rPr lang="ru-RU" sz="1300" dirty="0" err="1"/>
            <a:t>встановлення</a:t>
          </a:r>
          <a:r>
            <a:rPr lang="ru-RU" sz="1300" dirty="0"/>
            <a:t> </a:t>
          </a:r>
          <a:r>
            <a:rPr lang="ru-RU" sz="1300" dirty="0" err="1"/>
            <a:t>вимог</a:t>
          </a:r>
          <a:r>
            <a:rPr lang="ru-RU" sz="1300" dirty="0"/>
            <a:t> до </a:t>
          </a:r>
          <a:r>
            <a:rPr lang="ru-RU" sz="1300" dirty="0" err="1"/>
            <a:t>системи</a:t>
          </a:r>
          <a:r>
            <a:rPr lang="ru-RU" sz="1300" dirty="0"/>
            <a:t> </a:t>
          </a:r>
          <a:r>
            <a:rPr lang="ru-RU" sz="1300" dirty="0" err="1"/>
            <a:t>управління</a:t>
          </a:r>
          <a:r>
            <a:rPr lang="ru-RU" sz="1300" dirty="0"/>
            <a:t>, </a:t>
          </a:r>
          <a:r>
            <a:rPr lang="ru-RU" sz="1300" dirty="0" err="1"/>
            <a:t>платоспроможності</a:t>
          </a:r>
          <a:r>
            <a:rPr lang="ru-RU" sz="1300" dirty="0"/>
            <a:t> </a:t>
          </a:r>
          <a:r>
            <a:rPr lang="ru-RU" sz="1300" dirty="0" err="1"/>
            <a:t>страховиків</a:t>
          </a:r>
          <a:r>
            <a:rPr lang="ru-RU" sz="1300" dirty="0"/>
            <a:t>, </a:t>
          </a:r>
          <a:r>
            <a:rPr lang="ru-RU" sz="1300" dirty="0" err="1"/>
            <a:t>філій</a:t>
          </a:r>
          <a:r>
            <a:rPr lang="ru-RU" sz="1300" dirty="0"/>
            <a:t> </a:t>
          </a:r>
          <a:r>
            <a:rPr lang="ru-RU" sz="1300" dirty="0" err="1"/>
            <a:t>страховиків-нерезидентів</a:t>
          </a:r>
          <a:r>
            <a:rPr lang="ru-RU" sz="1300" dirty="0"/>
            <a:t> на</a:t>
          </a:r>
          <a:r>
            <a:rPr lang="uk-UA" sz="1300" dirty="0"/>
            <a:t> </a:t>
          </a:r>
          <a:r>
            <a:rPr lang="ru-RU" sz="1300" dirty="0" err="1"/>
            <a:t>території</a:t>
          </a:r>
          <a:r>
            <a:rPr lang="ru-RU" sz="1300" dirty="0"/>
            <a:t> </a:t>
          </a:r>
          <a:r>
            <a:rPr lang="ru-RU" sz="1300" dirty="0" err="1"/>
            <a:t>України</a:t>
          </a:r>
          <a:r>
            <a:rPr lang="ru-RU" sz="1300" dirty="0"/>
            <a:t> та </a:t>
          </a:r>
          <a:r>
            <a:rPr lang="ru-RU" sz="1300" dirty="0" err="1"/>
            <a:t>розкриття</a:t>
          </a:r>
          <a:r>
            <a:rPr lang="ru-RU" sz="1300" dirty="0"/>
            <a:t> ними </a:t>
          </a:r>
          <a:r>
            <a:rPr lang="ru-RU" sz="1300" dirty="0" err="1"/>
            <a:t>інформації</a:t>
          </a:r>
          <a:r>
            <a:rPr lang="ru-RU" sz="1300" dirty="0"/>
            <a:t>; </a:t>
          </a:r>
          <a:r>
            <a:rPr lang="ru-RU" sz="1300" dirty="0" err="1"/>
            <a:t>встановлює</a:t>
          </a:r>
          <a:r>
            <a:rPr lang="ru-RU" sz="1300" dirty="0"/>
            <a:t> </a:t>
          </a:r>
          <a:r>
            <a:rPr lang="ru-RU" sz="1300" dirty="0" err="1"/>
            <a:t>вимоги</a:t>
          </a:r>
          <a:r>
            <a:rPr lang="ru-RU" sz="1300" dirty="0"/>
            <a:t> до порядку </a:t>
          </a:r>
          <a:r>
            <a:rPr lang="ru-RU" sz="1300" dirty="0" err="1"/>
            <a:t>укладання</a:t>
          </a:r>
          <a:r>
            <a:rPr lang="ru-RU" sz="1300" dirty="0"/>
            <a:t>, </a:t>
          </a:r>
          <a:r>
            <a:rPr lang="ru-RU" sz="1300" dirty="0" err="1"/>
            <a:t>обслуговування</a:t>
          </a:r>
          <a:r>
            <a:rPr lang="ru-RU" sz="1300" dirty="0"/>
            <a:t> та </a:t>
          </a:r>
          <a:r>
            <a:rPr lang="ru-RU" sz="1300" dirty="0" err="1"/>
            <a:t>виконання</a:t>
          </a:r>
          <a:r>
            <a:rPr lang="uk-UA" sz="1300" dirty="0"/>
            <a:t> </a:t>
          </a:r>
          <a:r>
            <a:rPr lang="ru-RU" sz="1300" dirty="0" err="1"/>
            <a:t>договорів</a:t>
          </a:r>
          <a:r>
            <a:rPr lang="ru-RU" sz="1300" dirty="0"/>
            <a:t> </a:t>
          </a:r>
          <a:r>
            <a:rPr lang="ru-RU" sz="1300" dirty="0" err="1"/>
            <a:t>страхування</a:t>
          </a:r>
          <a:r>
            <a:rPr lang="ru-RU" sz="1300" dirty="0"/>
            <a:t> та </a:t>
          </a:r>
          <a:r>
            <a:rPr lang="ru-RU" sz="1300" dirty="0" err="1"/>
            <a:t>перестрахування</a:t>
          </a:r>
          <a:r>
            <a:rPr lang="ru-RU" sz="1300" dirty="0"/>
            <a:t>; </a:t>
          </a:r>
          <a:r>
            <a:rPr lang="ru-RU" sz="1300" dirty="0" err="1"/>
            <a:t>врегульовує</a:t>
          </a:r>
          <a:r>
            <a:rPr lang="ru-RU" sz="1300" dirty="0"/>
            <a:t> </a:t>
          </a:r>
          <a:r>
            <a:rPr lang="ru-RU" sz="1300" dirty="0" err="1"/>
            <a:t>питання</a:t>
          </a:r>
          <a:r>
            <a:rPr lang="ru-RU" sz="1300" dirty="0"/>
            <a:t> </a:t>
          </a:r>
          <a:r>
            <a:rPr lang="ru-RU" sz="1300" dirty="0" err="1"/>
            <a:t>інформаційного</a:t>
          </a:r>
          <a:r>
            <a:rPr lang="uk-UA" sz="1300" dirty="0"/>
            <a:t> </a:t>
          </a:r>
          <a:r>
            <a:rPr lang="ru-RU" sz="1300" dirty="0" err="1"/>
            <a:t>забезпечення</a:t>
          </a:r>
          <a:r>
            <a:rPr lang="ru-RU" sz="1300" dirty="0"/>
            <a:t> </a:t>
          </a:r>
          <a:r>
            <a:rPr lang="ru-RU" sz="1300" dirty="0" err="1"/>
            <a:t>договорів</a:t>
          </a:r>
          <a:r>
            <a:rPr lang="ru-RU" sz="1300" dirty="0"/>
            <a:t> </a:t>
          </a:r>
          <a:r>
            <a:rPr lang="ru-RU" sz="1300" dirty="0" err="1"/>
            <a:t>страхування</a:t>
          </a:r>
          <a:r>
            <a:rPr lang="ru-RU" sz="1300" dirty="0"/>
            <a:t> та</a:t>
          </a:r>
          <a:r>
            <a:rPr lang="uk-UA" sz="1300" dirty="0"/>
            <a:t> </a:t>
          </a:r>
          <a:r>
            <a:rPr lang="ru-RU" sz="1300" dirty="0" err="1"/>
            <a:t>перестрахування</a:t>
          </a:r>
          <a:r>
            <a:rPr lang="ru-RU" sz="1300" dirty="0"/>
            <a:t> і </a:t>
          </a:r>
          <a:r>
            <a:rPr lang="ru-RU" sz="1300" dirty="0" err="1"/>
            <a:t>дій</a:t>
          </a:r>
          <a:r>
            <a:rPr lang="ru-RU" sz="1300" dirty="0"/>
            <a:t>, </a:t>
          </a:r>
          <a:r>
            <a:rPr lang="ru-RU" sz="1300" dirty="0" err="1"/>
            <a:t>що</a:t>
          </a:r>
          <a:r>
            <a:rPr lang="ru-RU" sz="1300" dirty="0"/>
            <a:t> </a:t>
          </a:r>
          <a:r>
            <a:rPr lang="ru-RU" sz="1300" dirty="0" err="1"/>
            <a:t>передують</a:t>
          </a:r>
          <a:r>
            <a:rPr lang="ru-RU" sz="1300" dirty="0"/>
            <a:t> </a:t>
          </a:r>
          <a:r>
            <a:rPr lang="ru-RU" sz="1300" dirty="0" err="1"/>
            <a:t>їх</a:t>
          </a:r>
          <a:r>
            <a:rPr lang="ru-RU" sz="1300" dirty="0"/>
            <a:t> </a:t>
          </a:r>
          <a:r>
            <a:rPr lang="ru-RU" sz="1300" dirty="0" err="1"/>
            <a:t>укладанню</a:t>
          </a:r>
          <a:r>
            <a:rPr lang="ru-RU" sz="1300" dirty="0"/>
            <a:t>, а </a:t>
          </a:r>
          <a:r>
            <a:rPr lang="ru-RU" sz="1300" dirty="0" err="1"/>
            <a:t>також</a:t>
          </a:r>
          <a:r>
            <a:rPr lang="ru-RU" sz="1300" dirty="0"/>
            <a:t> </a:t>
          </a:r>
          <a:r>
            <a:rPr lang="ru-RU" sz="1300" dirty="0" err="1"/>
            <a:t>державне</a:t>
          </a:r>
          <a:r>
            <a:rPr lang="ru-RU" sz="1300" dirty="0"/>
            <a:t> </a:t>
          </a:r>
          <a:r>
            <a:rPr lang="ru-RU" sz="1300" dirty="0" err="1"/>
            <a:t>регулювання</a:t>
          </a:r>
          <a:r>
            <a:rPr lang="ru-RU" sz="1300" dirty="0"/>
            <a:t> та </a:t>
          </a:r>
          <a:r>
            <a:rPr lang="ru-RU" sz="1300" dirty="0" err="1"/>
            <a:t>нагляд</a:t>
          </a:r>
          <a:r>
            <a:rPr lang="ru-RU" sz="1300" dirty="0"/>
            <a:t> у </a:t>
          </a:r>
          <a:r>
            <a:rPr lang="ru-RU" sz="1300" dirty="0" err="1"/>
            <a:t>сфері</a:t>
          </a:r>
          <a:r>
            <a:rPr lang="ru-RU" sz="1300" dirty="0"/>
            <a:t> </a:t>
          </a:r>
          <a:r>
            <a:rPr lang="ru-RU" sz="1300" dirty="0" err="1"/>
            <a:t>страхування</a:t>
          </a:r>
          <a:r>
            <a:rPr lang="ru-RU" sz="1300" dirty="0"/>
            <a:t>.</a:t>
          </a:r>
          <a:endParaRPr lang="ru-UA" sz="1300" dirty="0"/>
        </a:p>
      </dgm:t>
    </dgm:pt>
    <dgm:pt modelId="{54471C04-FB51-408B-A73E-44C198C35F82}" type="parTrans" cxnId="{86EADDC1-0D32-4110-91FC-991E228A967C}">
      <dgm:prSet/>
      <dgm:spPr/>
      <dgm:t>
        <a:bodyPr/>
        <a:lstStyle/>
        <a:p>
          <a:endParaRPr lang="x-none"/>
        </a:p>
      </dgm:t>
    </dgm:pt>
    <dgm:pt modelId="{5B666E72-A0AC-469B-B143-9DABDFD13721}" type="sibTrans" cxnId="{86EADDC1-0D32-4110-91FC-991E228A967C}">
      <dgm:prSet/>
      <dgm:spPr/>
      <dgm:t>
        <a:bodyPr/>
        <a:lstStyle/>
        <a:p>
          <a:endParaRPr lang="x-none"/>
        </a:p>
      </dgm:t>
    </dgm:pt>
    <dgm:pt modelId="{B1B58CDF-CA2B-4305-BEB6-74F1D61B4592}">
      <dgm:prSet custT="1"/>
      <dgm:spPr>
        <a:solidFill>
          <a:srgbClr val="FDDAD3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300" b="1" dirty="0"/>
            <a:t>Постанова НБУ № 2 «Про </a:t>
          </a:r>
          <a:r>
            <a:rPr lang="ru-RU" sz="1300" b="1" dirty="0" err="1"/>
            <a:t>затвердження</a:t>
          </a:r>
          <a:r>
            <a:rPr lang="ru-RU" sz="1300" b="1" dirty="0"/>
            <a:t> </a:t>
          </a:r>
          <a:r>
            <a:rPr lang="ru-RU" sz="1300" b="1" dirty="0" err="1"/>
            <a:t>Положення</a:t>
          </a:r>
          <a:r>
            <a:rPr lang="ru-RU" sz="1300" b="1" dirty="0"/>
            <a:t> про </a:t>
          </a:r>
          <a:r>
            <a:rPr lang="ru-RU" sz="1300" b="1" dirty="0" err="1"/>
            <a:t>авторизацію</a:t>
          </a:r>
          <a:r>
            <a:rPr lang="ru-RU" sz="1300" b="1" dirty="0"/>
            <a:t> </a:t>
          </a:r>
          <a:r>
            <a:rPr lang="ru-RU" sz="1300" b="1" dirty="0" err="1"/>
            <a:t>страхових</a:t>
          </a:r>
          <a:r>
            <a:rPr lang="ru-RU" sz="1300" b="1" dirty="0"/>
            <a:t> </a:t>
          </a:r>
          <a:r>
            <a:rPr lang="ru-RU" sz="1300" b="1" dirty="0" err="1"/>
            <a:t>посередників</a:t>
          </a:r>
          <a:r>
            <a:rPr lang="ru-RU" sz="1300" b="1" dirty="0"/>
            <a:t> та </a:t>
          </a:r>
          <a:r>
            <a:rPr lang="ru-RU" sz="1300" b="1" dirty="0" err="1"/>
            <a:t>умови</a:t>
          </a:r>
          <a:r>
            <a:rPr lang="ru-RU" sz="1300" b="1" dirty="0"/>
            <a:t> </a:t>
          </a:r>
          <a:r>
            <a:rPr lang="ru-RU" sz="1300" b="1" dirty="0" err="1"/>
            <a:t>здійснення</a:t>
          </a:r>
          <a:r>
            <a:rPr lang="uk-UA" sz="1300" b="1" dirty="0"/>
            <a:t> </a:t>
          </a:r>
          <a:r>
            <a:rPr lang="ru-RU" sz="1300" b="1" dirty="0" err="1"/>
            <a:t>діяльності</a:t>
          </a:r>
          <a:r>
            <a:rPr lang="ru-RU" sz="1300" b="1" dirty="0"/>
            <a:t> з </a:t>
          </a:r>
          <a:r>
            <a:rPr lang="ru-RU" sz="1300" b="1" dirty="0" err="1"/>
            <a:t>реалізації</a:t>
          </a:r>
          <a:r>
            <a:rPr lang="ru-RU" sz="1300" b="1" dirty="0"/>
            <a:t> </a:t>
          </a:r>
          <a:r>
            <a:rPr lang="ru-RU" sz="1300" b="1" dirty="0" err="1"/>
            <a:t>страхових</a:t>
          </a:r>
          <a:r>
            <a:rPr lang="ru-RU" sz="1300" b="1" dirty="0"/>
            <a:t> та/</a:t>
          </a:r>
          <a:r>
            <a:rPr lang="ru-RU" sz="1300" b="1" dirty="0" err="1"/>
            <a:t>або</a:t>
          </a:r>
          <a:r>
            <a:rPr lang="ru-RU" sz="1300" b="1" dirty="0"/>
            <a:t> </a:t>
          </a:r>
          <a:r>
            <a:rPr lang="ru-RU" sz="1300" b="1" dirty="0" err="1"/>
            <a:t>перестрахових</a:t>
          </a:r>
          <a:r>
            <a:rPr lang="ru-RU" sz="1300" b="1" dirty="0"/>
            <a:t> </a:t>
          </a:r>
          <a:r>
            <a:rPr lang="ru-RU" sz="1300" b="1" dirty="0" err="1"/>
            <a:t>продуктів</a:t>
          </a:r>
          <a:r>
            <a:rPr lang="ru-RU" sz="1300" b="1" dirty="0"/>
            <a:t>»:</a:t>
          </a:r>
        </a:p>
        <a:p>
          <a:pPr algn="just">
            <a:lnSpc>
              <a:spcPct val="100000"/>
            </a:lnSpc>
          </a:pPr>
          <a:r>
            <a:rPr lang="ru-RU" sz="1300" dirty="0" err="1"/>
            <a:t>Встановлює</a:t>
          </a:r>
          <a:r>
            <a:rPr lang="ru-RU" sz="1300" dirty="0"/>
            <a:t> </a:t>
          </a:r>
          <a:r>
            <a:rPr lang="ru-RU" sz="1300" dirty="0" err="1"/>
            <a:t>загальні</a:t>
          </a:r>
          <a:r>
            <a:rPr lang="ru-RU" sz="1300" dirty="0"/>
            <a:t> </a:t>
          </a:r>
          <a:r>
            <a:rPr lang="ru-RU" sz="1300" dirty="0" err="1"/>
            <a:t>вимоги</a:t>
          </a:r>
          <a:r>
            <a:rPr lang="ru-RU" sz="1300" dirty="0"/>
            <a:t> до </a:t>
          </a:r>
          <a:r>
            <a:rPr lang="ru-RU" sz="1300" dirty="0" err="1"/>
            <a:t>здійснення</a:t>
          </a:r>
          <a:r>
            <a:rPr lang="ru-RU" sz="1300" dirty="0"/>
            <a:t> </a:t>
          </a:r>
          <a:r>
            <a:rPr lang="ru-RU" sz="1300" dirty="0" err="1"/>
            <a:t>діяльності</a:t>
          </a:r>
          <a:r>
            <a:rPr lang="ru-RU" sz="1300" dirty="0"/>
            <a:t> з </a:t>
          </a:r>
          <a:r>
            <a:rPr lang="ru-RU" sz="1300" dirty="0" err="1"/>
            <a:t>реалізації</a:t>
          </a:r>
          <a:r>
            <a:rPr lang="ru-RU" sz="1300" dirty="0"/>
            <a:t> </a:t>
          </a:r>
          <a:r>
            <a:rPr lang="ru-RU" sz="1300" dirty="0" err="1"/>
            <a:t>страхових</a:t>
          </a:r>
          <a:r>
            <a:rPr lang="ru-RU" sz="1300" dirty="0"/>
            <a:t> та/</a:t>
          </a:r>
          <a:r>
            <a:rPr lang="ru-RU" sz="1300" dirty="0" err="1"/>
            <a:t>або</a:t>
          </a:r>
          <a:r>
            <a:rPr lang="ru-RU" sz="1300" dirty="0"/>
            <a:t> </a:t>
          </a:r>
          <a:r>
            <a:rPr lang="ru-RU" sz="1300" dirty="0" err="1"/>
            <a:t>перестрахових</a:t>
          </a:r>
          <a:r>
            <a:rPr lang="ru-RU" sz="1300" dirty="0"/>
            <a:t> </a:t>
          </a:r>
          <a:r>
            <a:rPr lang="ru-RU" sz="1300" dirty="0" err="1"/>
            <a:t>продуктів</a:t>
          </a:r>
          <a:r>
            <a:rPr lang="ru-RU" sz="1300" dirty="0"/>
            <a:t>; </a:t>
          </a:r>
          <a:r>
            <a:rPr lang="ru-RU" sz="1300" dirty="0" err="1"/>
            <a:t>загальні</a:t>
          </a:r>
          <a:r>
            <a:rPr lang="uk-UA" sz="1300" dirty="0"/>
            <a:t> </a:t>
          </a:r>
          <a:r>
            <a:rPr lang="ru-RU" sz="1300" dirty="0" err="1"/>
            <a:t>вимоги</a:t>
          </a:r>
          <a:r>
            <a:rPr lang="ru-RU" sz="1300" dirty="0"/>
            <a:t> до </a:t>
          </a:r>
          <a:r>
            <a:rPr lang="ru-RU" sz="1300" dirty="0" err="1"/>
            <a:t>осіб</a:t>
          </a:r>
          <a:r>
            <a:rPr lang="ru-RU" sz="1300" dirty="0"/>
            <a:t>, </a:t>
          </a:r>
          <a:r>
            <a:rPr lang="ru-RU" sz="1300" dirty="0" err="1"/>
            <a:t>які</a:t>
          </a:r>
          <a:r>
            <a:rPr lang="ru-RU" sz="1300" dirty="0"/>
            <a:t> </a:t>
          </a:r>
          <a:r>
            <a:rPr lang="ru-RU" sz="1300" dirty="0" err="1"/>
            <a:t>здійснюють</a:t>
          </a:r>
          <a:r>
            <a:rPr lang="ru-RU" sz="1300" dirty="0"/>
            <a:t> </a:t>
          </a:r>
          <a:r>
            <a:rPr lang="ru-RU" sz="1300" dirty="0" err="1"/>
            <a:t>діяльність</a:t>
          </a:r>
          <a:r>
            <a:rPr lang="ru-RU" sz="1300" dirty="0"/>
            <a:t> з </a:t>
          </a:r>
          <a:r>
            <a:rPr lang="ru-RU" sz="1300" dirty="0" err="1"/>
            <a:t>реалізації</a:t>
          </a:r>
          <a:r>
            <a:rPr lang="ru-RU" sz="1300" dirty="0"/>
            <a:t> </a:t>
          </a:r>
          <a:r>
            <a:rPr lang="ru-RU" sz="1300" dirty="0" err="1"/>
            <a:t>страхових</a:t>
          </a:r>
          <a:r>
            <a:rPr lang="ru-RU" sz="1300" dirty="0"/>
            <a:t> та/</a:t>
          </a:r>
          <a:r>
            <a:rPr lang="ru-RU" sz="1300" dirty="0" err="1"/>
            <a:t>або</a:t>
          </a:r>
          <a:r>
            <a:rPr lang="ru-RU" sz="1300" dirty="0"/>
            <a:t> </a:t>
          </a:r>
          <a:r>
            <a:rPr lang="ru-RU" sz="1300" dirty="0" err="1"/>
            <a:t>перестрахових</a:t>
          </a:r>
          <a:r>
            <a:rPr lang="ru-RU" sz="1300" dirty="0"/>
            <a:t> </a:t>
          </a:r>
          <a:r>
            <a:rPr lang="ru-RU" sz="1300" dirty="0" err="1"/>
            <a:t>продуктів</a:t>
          </a:r>
          <a:r>
            <a:rPr lang="ru-RU" sz="1300" dirty="0"/>
            <a:t>; порядок </a:t>
          </a:r>
          <a:r>
            <a:rPr lang="ru-RU" sz="1300" dirty="0" err="1"/>
            <a:t>авторизації</a:t>
          </a:r>
          <a:r>
            <a:rPr lang="uk-UA" sz="1300" dirty="0"/>
            <a:t> </a:t>
          </a:r>
          <a:r>
            <a:rPr lang="ru-RU" sz="1300" dirty="0" err="1"/>
            <a:t>страхових</a:t>
          </a:r>
          <a:r>
            <a:rPr lang="ru-RU" sz="1300" dirty="0"/>
            <a:t> та/</a:t>
          </a:r>
          <a:r>
            <a:rPr lang="ru-RU" sz="1300" dirty="0" err="1"/>
            <a:t>або</a:t>
          </a:r>
          <a:r>
            <a:rPr lang="ru-RU" sz="1300" dirty="0"/>
            <a:t> </a:t>
          </a:r>
          <a:r>
            <a:rPr lang="ru-RU" sz="1300" dirty="0" err="1"/>
            <a:t>перестрахових</a:t>
          </a:r>
          <a:r>
            <a:rPr lang="ru-RU" sz="1300" dirty="0"/>
            <a:t> </a:t>
          </a:r>
          <a:r>
            <a:rPr lang="ru-RU" sz="1300" dirty="0" err="1"/>
            <a:t>брокерів</a:t>
          </a:r>
          <a:r>
            <a:rPr lang="ru-RU" sz="1300" dirty="0"/>
            <a:t>; порядок </a:t>
          </a:r>
          <a:r>
            <a:rPr lang="ru-RU" sz="1300" dirty="0" err="1"/>
            <a:t>авторизації</a:t>
          </a:r>
          <a:r>
            <a:rPr lang="ru-RU" sz="1300" dirty="0"/>
            <a:t> страхового агента, </a:t>
          </a:r>
          <a:r>
            <a:rPr lang="ru-RU" sz="1300" dirty="0" err="1"/>
            <a:t>додаткового</a:t>
          </a:r>
          <a:r>
            <a:rPr lang="ru-RU" sz="1300" dirty="0"/>
            <a:t> страхового агента,</a:t>
          </a:r>
          <a:r>
            <a:rPr lang="uk-UA" sz="1300" dirty="0"/>
            <a:t> </a:t>
          </a:r>
          <a:r>
            <a:rPr lang="ru-RU" sz="1300" dirty="0"/>
            <a:t>субагента; порядок </a:t>
          </a:r>
          <a:r>
            <a:rPr lang="ru-RU" sz="1300" dirty="0" err="1"/>
            <a:t>повідомлення</a:t>
          </a:r>
          <a:r>
            <a:rPr lang="ru-RU" sz="1300" dirty="0"/>
            <a:t> </a:t>
          </a:r>
          <a:r>
            <a:rPr lang="ru-RU" sz="1300" dirty="0" err="1"/>
            <a:t>страховим</a:t>
          </a:r>
          <a:r>
            <a:rPr lang="uk-UA" sz="1300" dirty="0"/>
            <a:t> </a:t>
          </a:r>
          <a:r>
            <a:rPr lang="ru-RU" sz="1300" dirty="0"/>
            <a:t>та/</a:t>
          </a:r>
          <a:r>
            <a:rPr lang="ru-RU" sz="1300" dirty="0" err="1"/>
            <a:t>або</a:t>
          </a:r>
          <a:r>
            <a:rPr lang="ru-RU" sz="1300" dirty="0"/>
            <a:t> </a:t>
          </a:r>
          <a:r>
            <a:rPr lang="ru-RU" sz="1300" dirty="0" err="1"/>
            <a:t>перестраховим</a:t>
          </a:r>
          <a:r>
            <a:rPr lang="ru-RU" sz="1300" dirty="0"/>
            <a:t> брокером-нерезидентом та </a:t>
          </a:r>
          <a:r>
            <a:rPr lang="ru-RU" sz="1300" dirty="0" err="1"/>
            <a:t>страховим</a:t>
          </a:r>
          <a:r>
            <a:rPr lang="ru-RU" sz="1300" dirty="0"/>
            <a:t> агентом-нерезидентом; порядок та </a:t>
          </a:r>
          <a:r>
            <a:rPr lang="ru-RU" sz="1300" dirty="0" err="1"/>
            <a:t>вимоги</a:t>
          </a:r>
          <a:r>
            <a:rPr lang="ru-RU" sz="1300" dirty="0"/>
            <a:t> </a:t>
          </a:r>
          <a:r>
            <a:rPr lang="ru-RU" sz="1300" dirty="0" err="1"/>
            <a:t>щодо</a:t>
          </a:r>
          <a:r>
            <a:rPr lang="ru-RU" sz="1300" dirty="0"/>
            <a:t> </a:t>
          </a:r>
          <a:r>
            <a:rPr lang="ru-RU" sz="1300" dirty="0" err="1"/>
            <a:t>розкриття</a:t>
          </a:r>
          <a:r>
            <a:rPr lang="ru-RU" sz="1300" dirty="0"/>
            <a:t> </a:t>
          </a:r>
          <a:r>
            <a:rPr lang="ru-RU" sz="1300" dirty="0" err="1"/>
            <a:t>інформації</a:t>
          </a:r>
          <a:r>
            <a:rPr lang="ru-RU" sz="1300" dirty="0"/>
            <a:t> в </a:t>
          </a:r>
          <a:r>
            <a:rPr lang="ru-RU" sz="1300" dirty="0" err="1"/>
            <a:t>переліку</a:t>
          </a:r>
          <a:r>
            <a:rPr lang="ru-RU" sz="1300" dirty="0"/>
            <a:t> </a:t>
          </a:r>
          <a:r>
            <a:rPr lang="ru-RU" sz="1300" dirty="0" err="1"/>
            <a:t>працівників</a:t>
          </a:r>
          <a:r>
            <a:rPr lang="ru-RU" sz="1300" dirty="0"/>
            <a:t> з </a:t>
          </a:r>
          <a:r>
            <a:rPr lang="ru-RU" sz="1300" dirty="0" err="1"/>
            <a:t>реалізації</a:t>
          </a:r>
          <a:r>
            <a:rPr lang="ru-RU" sz="1300" dirty="0"/>
            <a:t> страховика та страхового</a:t>
          </a:r>
          <a:r>
            <a:rPr lang="uk-UA" sz="1300" dirty="0"/>
            <a:t> </a:t>
          </a:r>
          <a:r>
            <a:rPr lang="ru-RU" sz="1300" dirty="0" err="1"/>
            <a:t>посередника</a:t>
          </a:r>
          <a:r>
            <a:rPr lang="ru-RU" sz="1300" dirty="0"/>
            <a:t>; </a:t>
          </a:r>
          <a:r>
            <a:rPr lang="ru-RU" sz="1300" dirty="0" err="1"/>
            <a:t>особливості</a:t>
          </a:r>
          <a:r>
            <a:rPr lang="ru-RU" sz="1300" dirty="0"/>
            <a:t> </a:t>
          </a:r>
          <a:r>
            <a:rPr lang="ru-RU" sz="1300" dirty="0" err="1"/>
            <a:t>здійснення</a:t>
          </a:r>
          <a:r>
            <a:rPr lang="ru-RU" sz="1300" dirty="0"/>
            <a:t> </a:t>
          </a:r>
          <a:r>
            <a:rPr lang="ru-RU" sz="1300" dirty="0" err="1"/>
            <a:t>страховим</a:t>
          </a:r>
          <a:r>
            <a:rPr lang="ru-RU" sz="1300" dirty="0"/>
            <a:t> </a:t>
          </a:r>
          <a:r>
            <a:rPr lang="ru-RU" sz="1300" dirty="0" err="1"/>
            <a:t>посередником</a:t>
          </a:r>
          <a:r>
            <a:rPr lang="ru-RU" sz="1300" dirty="0"/>
            <a:t> </a:t>
          </a:r>
          <a:r>
            <a:rPr lang="ru-RU" sz="1300" dirty="0" err="1"/>
            <a:t>діяльності</a:t>
          </a:r>
          <a:r>
            <a:rPr lang="ru-RU" sz="1300" dirty="0"/>
            <a:t> з </a:t>
          </a:r>
          <a:r>
            <a:rPr lang="ru-RU" sz="1300" dirty="0" err="1"/>
            <a:t>надання</a:t>
          </a:r>
          <a:r>
            <a:rPr lang="uk-UA" sz="1300" dirty="0"/>
            <a:t> </a:t>
          </a:r>
          <a:r>
            <a:rPr lang="ru-RU" sz="1300" dirty="0" err="1"/>
            <a:t>посередницьких</a:t>
          </a:r>
          <a:r>
            <a:rPr lang="ru-RU" sz="1300" dirty="0"/>
            <a:t> </a:t>
          </a:r>
          <a:r>
            <a:rPr lang="ru-RU" sz="1300" dirty="0" err="1"/>
            <a:t>послуг</a:t>
          </a:r>
          <a:r>
            <a:rPr lang="ru-RU" sz="1300" dirty="0"/>
            <a:t> на ринку</a:t>
          </a:r>
          <a:r>
            <a:rPr lang="uk-UA" sz="1300" dirty="0"/>
            <a:t> </a:t>
          </a:r>
          <a:r>
            <a:rPr lang="ru-RU" sz="1300" dirty="0" err="1"/>
            <a:t>страхування</a:t>
          </a:r>
          <a:r>
            <a:rPr lang="ru-RU" sz="1300" dirty="0"/>
            <a:t>; порядок </a:t>
          </a:r>
          <a:r>
            <a:rPr lang="ru-RU" sz="1300" dirty="0" err="1"/>
            <a:t>здійснення</a:t>
          </a:r>
          <a:r>
            <a:rPr lang="ru-RU" sz="1300" dirty="0"/>
            <a:t> </a:t>
          </a:r>
          <a:r>
            <a:rPr lang="ru-RU" sz="1300" dirty="0" err="1"/>
            <a:t>нагляду</a:t>
          </a:r>
          <a:r>
            <a:rPr lang="ru-RU" sz="1300" dirty="0"/>
            <a:t> за </a:t>
          </a:r>
          <a:r>
            <a:rPr lang="ru-RU" sz="1300" dirty="0" err="1"/>
            <a:t>страховими</a:t>
          </a:r>
          <a:r>
            <a:rPr lang="ru-RU" sz="1300" dirty="0"/>
            <a:t> </a:t>
          </a:r>
          <a:r>
            <a:rPr lang="ru-RU" sz="1300" dirty="0" err="1"/>
            <a:t>посередниками</a:t>
          </a:r>
          <a:r>
            <a:rPr lang="ru-RU" sz="1300" dirty="0"/>
            <a:t>; порядок </a:t>
          </a:r>
          <a:r>
            <a:rPr lang="ru-RU" sz="1300" dirty="0" err="1"/>
            <a:t>ведення</a:t>
          </a:r>
          <a:r>
            <a:rPr lang="ru-RU" sz="1300" dirty="0"/>
            <a:t> </a:t>
          </a:r>
          <a:r>
            <a:rPr lang="ru-RU" sz="1300" dirty="0" err="1"/>
            <a:t>Реєстру</a:t>
          </a:r>
          <a:r>
            <a:rPr lang="ru-RU" sz="1300" dirty="0"/>
            <a:t> </a:t>
          </a:r>
          <a:r>
            <a:rPr lang="ru-RU" sz="1300" dirty="0" err="1"/>
            <a:t>посередників</a:t>
          </a:r>
          <a:r>
            <a:rPr lang="ru-RU" sz="1300" dirty="0"/>
            <a:t>.</a:t>
          </a:r>
          <a:endParaRPr lang="ru-UA" sz="1300" dirty="0"/>
        </a:p>
      </dgm:t>
    </dgm:pt>
    <dgm:pt modelId="{6F57EDB2-7DB3-4948-8283-2197E95B3F75}" type="parTrans" cxnId="{2A01BEEF-BE46-41C1-8261-47C472114E69}">
      <dgm:prSet/>
      <dgm:spPr/>
      <dgm:t>
        <a:bodyPr/>
        <a:lstStyle/>
        <a:p>
          <a:endParaRPr lang="x-none"/>
        </a:p>
      </dgm:t>
    </dgm:pt>
    <dgm:pt modelId="{3D38576A-5068-4A76-A930-E7D74A962539}" type="sibTrans" cxnId="{2A01BEEF-BE46-41C1-8261-47C472114E69}">
      <dgm:prSet/>
      <dgm:spPr/>
      <dgm:t>
        <a:bodyPr/>
        <a:lstStyle/>
        <a:p>
          <a:endParaRPr lang="x-none"/>
        </a:p>
      </dgm:t>
    </dgm:pt>
    <dgm:pt modelId="{7E3FAA12-A6A1-466C-8361-80BDDF2F6662}">
      <dgm:prSet custT="1"/>
      <dgm:spPr>
        <a:solidFill>
          <a:srgbClr val="FDD0C7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x-none" sz="1300" b="1" dirty="0"/>
            <a:t>Постанова НБУ </a:t>
          </a:r>
          <a:r>
            <a:rPr lang="uk-UA" sz="1300" b="1" dirty="0"/>
            <a:t>№ </a:t>
          </a:r>
          <a:r>
            <a:rPr lang="x-none" sz="1300" b="1" dirty="0"/>
            <a:t>173 </a:t>
          </a:r>
          <a:r>
            <a:rPr lang="uk-UA" sz="1300" b="1" dirty="0"/>
            <a:t>«</a:t>
          </a:r>
          <a:r>
            <a:rPr lang="x-none" sz="1300" b="1" dirty="0"/>
            <a:t>Про затвердження Положення про розкриття споживачу інформації про страхового посередника</a:t>
          </a:r>
          <a:r>
            <a:rPr lang="uk-UA" sz="1300" b="1" dirty="0"/>
            <a:t> </a:t>
          </a:r>
          <a:r>
            <a:rPr lang="x-none" sz="1300" b="1" dirty="0"/>
            <a:t>та порядок реалізації страхового продукту як додаткового до інших товарів, робіт або послуг, що не є страховими, та</a:t>
          </a:r>
          <a:r>
            <a:rPr lang="uk-UA" sz="1300" b="1" dirty="0"/>
            <a:t> </a:t>
          </a:r>
          <a:r>
            <a:rPr lang="x-none" sz="1300" b="1" dirty="0"/>
            <a:t>внесення змін до деяких нормативно-правових актів Національного банку України</a:t>
          </a:r>
          <a:r>
            <a:rPr lang="uk-UA" sz="1300" b="1" dirty="0"/>
            <a:t>»:</a:t>
          </a:r>
        </a:p>
        <a:p>
          <a:pPr algn="just">
            <a:lnSpc>
              <a:spcPct val="100000"/>
            </a:lnSpc>
          </a:pPr>
          <a:r>
            <a:rPr lang="x-none" sz="1300" dirty="0"/>
            <a:t>Встановлює мінімальний обсяг інформації про діяльність страхового</a:t>
          </a:r>
          <a:r>
            <a:rPr lang="uk-UA" sz="1300" dirty="0"/>
            <a:t> </a:t>
          </a:r>
          <a:r>
            <a:rPr lang="x-none" sz="1300" dirty="0"/>
            <a:t>посередника та страховий продукт, який є додатковим</a:t>
          </a:r>
          <a:r>
            <a:rPr lang="uk-UA" sz="1300" dirty="0"/>
            <a:t> </a:t>
          </a:r>
          <a:r>
            <a:rPr lang="x-none" sz="1300" dirty="0"/>
            <a:t>до інших товарів, робіт або послуг, що не є страховими, яка повинна надаватися страховими посередниками споживачу, а</a:t>
          </a:r>
          <a:r>
            <a:rPr lang="uk-UA" sz="1300" dirty="0"/>
            <a:t> </a:t>
          </a:r>
          <a:r>
            <a:rPr lang="x-none" sz="1300" dirty="0"/>
            <a:t>також з метою уточнення вимог щодо розкриття інформації про страховий продукт.</a:t>
          </a:r>
          <a:endParaRPr lang="ru-UA" sz="1300" dirty="0"/>
        </a:p>
      </dgm:t>
    </dgm:pt>
    <dgm:pt modelId="{5D00F5D8-E7F6-46CA-8F06-DC89C3F62703}" type="parTrans" cxnId="{ABC1089E-0304-493C-9205-20FEDD7F7F88}">
      <dgm:prSet/>
      <dgm:spPr/>
      <dgm:t>
        <a:bodyPr/>
        <a:lstStyle/>
        <a:p>
          <a:endParaRPr lang="x-none"/>
        </a:p>
      </dgm:t>
    </dgm:pt>
    <dgm:pt modelId="{06EEDD8A-934E-4E75-8268-A4570D57BFD9}" type="sibTrans" cxnId="{ABC1089E-0304-493C-9205-20FEDD7F7F88}">
      <dgm:prSet/>
      <dgm:spPr/>
      <dgm:t>
        <a:bodyPr/>
        <a:lstStyle/>
        <a:p>
          <a:endParaRPr lang="x-none"/>
        </a:p>
      </dgm:t>
    </dgm:pt>
    <dgm:pt modelId="{7D333642-03F1-4930-9510-B2BB92420C28}" type="pres">
      <dgm:prSet presAssocID="{0C9E471D-68E1-4313-8FD5-33B893332B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6EA439-0E8D-4D7B-9D1A-5244183E0838}" type="pres">
      <dgm:prSet presAssocID="{AA50FC05-BEC4-45E3-85F6-122B436C7D00}" presName="parentText" presStyleLbl="node1" presStyleIdx="0" presStyleCnt="3" custScaleY="92821" custLinFactNeighborY="-952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97192A-6C0F-4EA9-A83B-BC39F57839EE}" type="pres">
      <dgm:prSet presAssocID="{5B666E72-A0AC-469B-B143-9DABDFD13721}" presName="spacer" presStyleCnt="0"/>
      <dgm:spPr/>
    </dgm:pt>
    <dgm:pt modelId="{9B062187-4E6C-457D-BA08-36234F45F4A7}" type="pres">
      <dgm:prSet presAssocID="{B1B58CDF-CA2B-4305-BEB6-74F1D61B4592}" presName="parentText" presStyleLbl="node1" presStyleIdx="1" presStyleCnt="3" custScaleY="120804" custLinFactNeighborY="-207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AAFB4-C2F1-4BA0-821D-1DE95EDAE99C}" type="pres">
      <dgm:prSet presAssocID="{3D38576A-5068-4A76-A930-E7D74A962539}" presName="spacer" presStyleCnt="0"/>
      <dgm:spPr/>
    </dgm:pt>
    <dgm:pt modelId="{14A57A67-914A-48DF-B451-17E45DAF3423}" type="pres">
      <dgm:prSet presAssocID="{7E3FAA12-A6A1-466C-8361-80BDDF2F6662}" presName="parentText" presStyleLbl="node1" presStyleIdx="2" presStyleCnt="3" custScaleY="88006" custLinFactNeighborY="819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5876E6-E1CE-4680-B48D-CE65AF8CDBC3}" type="presOf" srcId="{7E3FAA12-A6A1-466C-8361-80BDDF2F6662}" destId="{14A57A67-914A-48DF-B451-17E45DAF3423}" srcOrd="0" destOrd="0" presId="urn:microsoft.com/office/officeart/2005/8/layout/vList2"/>
    <dgm:cxn modelId="{2A01BEEF-BE46-41C1-8261-47C472114E69}" srcId="{0C9E471D-68E1-4313-8FD5-33B893332BE6}" destId="{B1B58CDF-CA2B-4305-BEB6-74F1D61B4592}" srcOrd="1" destOrd="0" parTransId="{6F57EDB2-7DB3-4948-8283-2197E95B3F75}" sibTransId="{3D38576A-5068-4A76-A930-E7D74A962539}"/>
    <dgm:cxn modelId="{57489B04-0405-4A00-9DE3-4468C5A074A2}" type="presOf" srcId="{B1B58CDF-CA2B-4305-BEB6-74F1D61B4592}" destId="{9B062187-4E6C-457D-BA08-36234F45F4A7}" srcOrd="0" destOrd="0" presId="urn:microsoft.com/office/officeart/2005/8/layout/vList2"/>
    <dgm:cxn modelId="{8B90975A-5BEF-49C9-A337-8C07E7D23FBC}" type="presOf" srcId="{0C9E471D-68E1-4313-8FD5-33B893332BE6}" destId="{7D333642-03F1-4930-9510-B2BB92420C28}" srcOrd="0" destOrd="0" presId="urn:microsoft.com/office/officeart/2005/8/layout/vList2"/>
    <dgm:cxn modelId="{EF329A47-DAEB-4219-99CA-94DD213F982D}" type="presOf" srcId="{AA50FC05-BEC4-45E3-85F6-122B436C7D00}" destId="{D16EA439-0E8D-4D7B-9D1A-5244183E0838}" srcOrd="0" destOrd="0" presId="urn:microsoft.com/office/officeart/2005/8/layout/vList2"/>
    <dgm:cxn modelId="{ABC1089E-0304-493C-9205-20FEDD7F7F88}" srcId="{0C9E471D-68E1-4313-8FD5-33B893332BE6}" destId="{7E3FAA12-A6A1-466C-8361-80BDDF2F6662}" srcOrd="2" destOrd="0" parTransId="{5D00F5D8-E7F6-46CA-8F06-DC89C3F62703}" sibTransId="{06EEDD8A-934E-4E75-8268-A4570D57BFD9}"/>
    <dgm:cxn modelId="{86EADDC1-0D32-4110-91FC-991E228A967C}" srcId="{0C9E471D-68E1-4313-8FD5-33B893332BE6}" destId="{AA50FC05-BEC4-45E3-85F6-122B436C7D00}" srcOrd="0" destOrd="0" parTransId="{54471C04-FB51-408B-A73E-44C198C35F82}" sibTransId="{5B666E72-A0AC-469B-B143-9DABDFD13721}"/>
    <dgm:cxn modelId="{0ED76C20-78AB-4B69-B0DC-50EECC9057B0}" type="presParOf" srcId="{7D333642-03F1-4930-9510-B2BB92420C28}" destId="{D16EA439-0E8D-4D7B-9D1A-5244183E0838}" srcOrd="0" destOrd="0" presId="urn:microsoft.com/office/officeart/2005/8/layout/vList2"/>
    <dgm:cxn modelId="{8A715940-42F7-4E74-B579-7A79231CA1CC}" type="presParOf" srcId="{7D333642-03F1-4930-9510-B2BB92420C28}" destId="{0E97192A-6C0F-4EA9-A83B-BC39F57839EE}" srcOrd="1" destOrd="0" presId="urn:microsoft.com/office/officeart/2005/8/layout/vList2"/>
    <dgm:cxn modelId="{F5C957AE-24EC-411C-B2CB-DAFECFFFA749}" type="presParOf" srcId="{7D333642-03F1-4930-9510-B2BB92420C28}" destId="{9B062187-4E6C-457D-BA08-36234F45F4A7}" srcOrd="2" destOrd="0" presId="urn:microsoft.com/office/officeart/2005/8/layout/vList2"/>
    <dgm:cxn modelId="{68316140-86CB-4BA6-BC78-F9CCEA617ADF}" type="presParOf" srcId="{7D333642-03F1-4930-9510-B2BB92420C28}" destId="{139AAFB4-C2F1-4BA0-821D-1DE95EDAE99C}" srcOrd="3" destOrd="0" presId="urn:microsoft.com/office/officeart/2005/8/layout/vList2"/>
    <dgm:cxn modelId="{92ED12DC-246D-47D0-8F9C-F58771CABCE3}" type="presParOf" srcId="{7D333642-03F1-4930-9510-B2BB92420C28}" destId="{14A57A67-914A-48DF-B451-17E45DAF342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C9897E-EFA4-4D8A-A443-AF35223F56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27E639F0-5D6C-4DB2-B828-C970315DCE0F}">
      <dgm:prSet custT="1"/>
      <dgm:spPr>
        <a:solidFill>
          <a:srgbClr val="FDD0C7"/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algn="just"/>
          <a:r>
            <a:rPr lang="ru-RU" sz="1300" b="1" dirty="0">
              <a:solidFill>
                <a:schemeClr val="tx1"/>
              </a:solidFill>
            </a:rPr>
            <a:t>Постанова НБУ </a:t>
          </a:r>
          <a:r>
            <a:rPr lang="uk-UA" sz="1300" b="1" dirty="0">
              <a:solidFill>
                <a:schemeClr val="tx1"/>
              </a:solidFill>
            </a:rPr>
            <a:t>№ </a:t>
          </a:r>
          <a:r>
            <a:rPr lang="ru-RU" sz="1300" b="1" dirty="0">
              <a:solidFill>
                <a:schemeClr val="tx1"/>
              </a:solidFill>
            </a:rPr>
            <a:t>174 </a:t>
          </a:r>
          <a:r>
            <a:rPr lang="uk-UA" sz="1300" b="1" dirty="0">
              <a:solidFill>
                <a:schemeClr val="tx1"/>
              </a:solidFill>
            </a:rPr>
            <a:t>«</a:t>
          </a:r>
          <a:r>
            <a:rPr lang="ru-RU" sz="1300" b="1" dirty="0">
              <a:solidFill>
                <a:schemeClr val="tx1"/>
              </a:solidFill>
            </a:rPr>
            <a:t>Про </a:t>
          </a:r>
          <a:r>
            <a:rPr lang="ru-RU" sz="1300" b="1" dirty="0" err="1">
              <a:solidFill>
                <a:schemeClr val="tx1"/>
              </a:solidFill>
            </a:rPr>
            <a:t>затвердження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Положення</a:t>
          </a:r>
          <a:r>
            <a:rPr lang="ru-RU" sz="1300" b="1" dirty="0">
              <a:solidFill>
                <a:schemeClr val="tx1"/>
              </a:solidFill>
            </a:rPr>
            <a:t> про </a:t>
          </a:r>
          <a:r>
            <a:rPr lang="ru-RU" sz="1300" b="1" dirty="0" err="1">
              <a:solidFill>
                <a:schemeClr val="tx1"/>
              </a:solidFill>
            </a:rPr>
            <a:t>розкриття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інформації</a:t>
          </a:r>
          <a:r>
            <a:rPr lang="ru-RU" sz="1300" b="1" dirty="0">
              <a:solidFill>
                <a:schemeClr val="tx1"/>
              </a:solidFill>
            </a:rPr>
            <a:t> та </a:t>
          </a:r>
          <a:r>
            <a:rPr lang="ru-RU" sz="1300" b="1" dirty="0" err="1">
              <a:solidFill>
                <a:schemeClr val="tx1"/>
              </a:solidFill>
            </a:rPr>
            <a:t>розміщення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інформаційного</a:t>
          </a:r>
          <a:r>
            <a:rPr lang="ru-RU" sz="1300" b="1" dirty="0">
              <a:solidFill>
                <a:schemeClr val="tx1"/>
              </a:solidFill>
            </a:rPr>
            <a:t> документа</a:t>
          </a:r>
          <a:r>
            <a:rPr lang="uk-UA" sz="1300" b="1" dirty="0">
              <a:solidFill>
                <a:schemeClr val="tx1"/>
              </a:solidFill>
            </a:rPr>
            <a:t> </a:t>
          </a:r>
          <a:r>
            <a:rPr lang="ru-RU" sz="1300" b="1" dirty="0">
              <a:solidFill>
                <a:schemeClr val="tx1"/>
              </a:solidFill>
            </a:rPr>
            <a:t>про </a:t>
          </a:r>
          <a:r>
            <a:rPr lang="ru-RU" sz="1300" b="1" dirty="0" err="1">
              <a:solidFill>
                <a:schemeClr val="tx1"/>
              </a:solidFill>
            </a:rPr>
            <a:t>стандартний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страховий</a:t>
          </a:r>
          <a:r>
            <a:rPr lang="ru-RU" sz="1300" b="1" dirty="0">
              <a:solidFill>
                <a:schemeClr val="tx1"/>
              </a:solidFill>
            </a:rPr>
            <a:t> продукт на вебсайтах </a:t>
          </a:r>
          <a:r>
            <a:rPr lang="ru-RU" sz="1300" b="1" dirty="0" err="1">
              <a:solidFill>
                <a:schemeClr val="tx1"/>
              </a:solidFill>
            </a:rPr>
            <a:t>страховиків</a:t>
          </a:r>
          <a:r>
            <a:rPr lang="ru-RU" sz="1300" b="1" dirty="0">
              <a:solidFill>
                <a:schemeClr val="tx1"/>
              </a:solidFill>
            </a:rPr>
            <a:t> та </a:t>
          </a:r>
          <a:r>
            <a:rPr lang="ru-RU" sz="1300" b="1" dirty="0" err="1">
              <a:solidFill>
                <a:schemeClr val="tx1"/>
              </a:solidFill>
            </a:rPr>
            <a:t>страхових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посередників</a:t>
          </a:r>
          <a:r>
            <a:rPr lang="uk-UA" sz="1300" b="1" dirty="0">
              <a:solidFill>
                <a:schemeClr val="tx1"/>
              </a:solidFill>
            </a:rPr>
            <a:t>»:</a:t>
          </a:r>
        </a:p>
        <a:p>
          <a:pPr algn="just"/>
          <a:r>
            <a:rPr lang="ru-RU" sz="1300" dirty="0" err="1">
              <a:solidFill>
                <a:schemeClr val="tx1"/>
              </a:solidFill>
            </a:rPr>
            <a:t>Встановлює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мінімальний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обсяг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інформації</a:t>
          </a:r>
          <a:r>
            <a:rPr lang="ru-RU" sz="1300" dirty="0">
              <a:solidFill>
                <a:schemeClr val="tx1"/>
              </a:solidFill>
            </a:rPr>
            <a:t>, яка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>
              <a:solidFill>
                <a:schemeClr val="tx1"/>
              </a:solidFill>
            </a:rPr>
            <a:t>повинна </a:t>
          </a:r>
          <a:r>
            <a:rPr lang="ru-RU" sz="1300" dirty="0" err="1">
              <a:solidFill>
                <a:schemeClr val="tx1"/>
              </a:solidFill>
            </a:rPr>
            <a:t>надаватися</a:t>
          </a:r>
          <a:r>
            <a:rPr lang="ru-RU" sz="1300" dirty="0">
              <a:solidFill>
                <a:schemeClr val="tx1"/>
              </a:solidFill>
            </a:rPr>
            <a:t> страховиками та </a:t>
          </a:r>
          <a:r>
            <a:rPr lang="ru-RU" sz="1300" dirty="0" err="1">
              <a:solidFill>
                <a:schemeClr val="tx1"/>
              </a:solidFill>
            </a:rPr>
            <a:t>страховими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посередниками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споживачу</a:t>
          </a:r>
          <a:r>
            <a:rPr lang="ru-RU" sz="1300" dirty="0">
              <a:solidFill>
                <a:schemeClr val="tx1"/>
              </a:solidFill>
            </a:rPr>
            <a:t> до </a:t>
          </a:r>
          <a:r>
            <a:rPr lang="ru-RU" sz="1300" dirty="0" err="1">
              <a:solidFill>
                <a:schemeClr val="tx1"/>
              </a:solidFill>
            </a:rPr>
            <a:t>укладення</a:t>
          </a:r>
          <a:r>
            <a:rPr lang="ru-RU" sz="1300" dirty="0">
              <a:solidFill>
                <a:schemeClr val="tx1"/>
              </a:solidFill>
            </a:rPr>
            <a:t> договору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.</a:t>
          </a:r>
          <a:endParaRPr lang="ru-UA" sz="1300" dirty="0">
            <a:solidFill>
              <a:schemeClr val="tx1"/>
            </a:solidFill>
          </a:endParaRPr>
        </a:p>
      </dgm:t>
    </dgm:pt>
    <dgm:pt modelId="{DF07F247-B6C8-4FCA-98F2-F918A21726EE}" type="parTrans" cxnId="{47004EA0-A0D3-48A7-AAA8-9B120A4C41E7}">
      <dgm:prSet/>
      <dgm:spPr/>
      <dgm:t>
        <a:bodyPr/>
        <a:lstStyle/>
        <a:p>
          <a:endParaRPr lang="x-none"/>
        </a:p>
      </dgm:t>
    </dgm:pt>
    <dgm:pt modelId="{6F2DD06A-A2F9-4810-80E4-A610C49DE142}" type="sibTrans" cxnId="{47004EA0-A0D3-48A7-AAA8-9B120A4C41E7}">
      <dgm:prSet/>
      <dgm:spPr/>
      <dgm:t>
        <a:bodyPr/>
        <a:lstStyle/>
        <a:p>
          <a:endParaRPr lang="x-none"/>
        </a:p>
      </dgm:t>
    </dgm:pt>
    <dgm:pt modelId="{8F14AD08-8133-4863-87A6-54EAEEF9C2FE}">
      <dgm:prSet custT="1"/>
      <dgm:spPr>
        <a:solidFill>
          <a:srgbClr val="FDDAD3"/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algn="just"/>
          <a:r>
            <a:rPr lang="ru-RU" sz="1300" b="1" dirty="0">
              <a:solidFill>
                <a:schemeClr val="tx1"/>
              </a:solidFill>
            </a:rPr>
            <a:t>Постанова НБУ </a:t>
          </a:r>
          <a:r>
            <a:rPr lang="uk-UA" sz="1300" b="1" dirty="0">
              <a:solidFill>
                <a:schemeClr val="tx1"/>
              </a:solidFill>
            </a:rPr>
            <a:t>№ </a:t>
          </a:r>
          <a:r>
            <a:rPr lang="ru-RU" sz="1300" b="1" dirty="0">
              <a:solidFill>
                <a:schemeClr val="tx1"/>
              </a:solidFill>
            </a:rPr>
            <a:t>175 </a:t>
          </a:r>
          <a:r>
            <a:rPr lang="uk-UA" sz="1300" b="1" dirty="0">
              <a:solidFill>
                <a:schemeClr val="tx1"/>
              </a:solidFill>
            </a:rPr>
            <a:t>«</a:t>
          </a:r>
          <a:r>
            <a:rPr lang="ru-RU" sz="1300" b="1" dirty="0">
              <a:solidFill>
                <a:schemeClr val="tx1"/>
              </a:solidFill>
            </a:rPr>
            <a:t>Про </a:t>
          </a:r>
          <a:r>
            <a:rPr lang="ru-RU" sz="1300" b="1" dirty="0" err="1">
              <a:solidFill>
                <a:schemeClr val="tx1"/>
              </a:solidFill>
            </a:rPr>
            <a:t>затвердження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Положення</a:t>
          </a:r>
          <a:r>
            <a:rPr lang="ru-RU" sz="1300" b="1" dirty="0">
              <a:solidFill>
                <a:schemeClr val="tx1"/>
              </a:solidFill>
            </a:rPr>
            <a:t> про </a:t>
          </a:r>
          <a:r>
            <a:rPr lang="ru-RU" sz="1300" b="1" dirty="0" err="1">
              <a:solidFill>
                <a:schemeClr val="tx1"/>
              </a:solidFill>
            </a:rPr>
            <a:t>особливості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укладення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договорів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страхування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зі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споживачами</a:t>
          </a:r>
          <a:r>
            <a:rPr lang="uk-UA" sz="1300" b="1" dirty="0">
              <a:solidFill>
                <a:schemeClr val="tx1"/>
              </a:solidFill>
            </a:rPr>
            <a:t>»:</a:t>
          </a:r>
        </a:p>
        <a:p>
          <a:pPr algn="just"/>
          <a:r>
            <a:rPr lang="ru-RU" sz="1300" dirty="0" err="1">
              <a:solidFill>
                <a:schemeClr val="tx1"/>
              </a:solidFill>
            </a:rPr>
            <a:t>Встановлює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вимоги</a:t>
          </a:r>
          <a:r>
            <a:rPr lang="ru-RU" sz="1300" dirty="0">
              <a:solidFill>
                <a:schemeClr val="tx1"/>
              </a:solidFill>
            </a:rPr>
            <a:t> до договору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та </a:t>
          </a:r>
          <a:r>
            <a:rPr lang="ru-RU" sz="1300" dirty="0" err="1">
              <a:solidFill>
                <a:schemeClr val="tx1"/>
              </a:solidFill>
            </a:rPr>
            <a:t>вимоги</a:t>
          </a:r>
          <a:r>
            <a:rPr lang="ru-RU" sz="1300" dirty="0">
              <a:solidFill>
                <a:schemeClr val="tx1"/>
              </a:solidFill>
            </a:rPr>
            <a:t> до договору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укладеного</a:t>
          </a:r>
          <a:r>
            <a:rPr lang="ru-RU" sz="1300" dirty="0">
              <a:solidFill>
                <a:schemeClr val="tx1"/>
              </a:solidFill>
            </a:rPr>
            <a:t> у </a:t>
          </a:r>
          <a:r>
            <a:rPr lang="ru-RU" sz="1300" dirty="0" err="1">
              <a:solidFill>
                <a:schemeClr val="tx1"/>
              </a:solidFill>
            </a:rPr>
            <a:t>формі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електронного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>
              <a:solidFill>
                <a:schemeClr val="tx1"/>
              </a:solidFill>
            </a:rPr>
            <a:t>документа.</a:t>
          </a:r>
          <a:endParaRPr lang="ru-UA" sz="1300" dirty="0">
            <a:solidFill>
              <a:schemeClr val="tx1"/>
            </a:solidFill>
          </a:endParaRPr>
        </a:p>
      </dgm:t>
    </dgm:pt>
    <dgm:pt modelId="{D2A69A83-5D3E-4C9A-A3CC-B89BD6BEA9E0}" type="parTrans" cxnId="{C0862E61-06D8-47EB-8FD2-641D873E414F}">
      <dgm:prSet/>
      <dgm:spPr/>
      <dgm:t>
        <a:bodyPr/>
        <a:lstStyle/>
        <a:p>
          <a:endParaRPr lang="x-none"/>
        </a:p>
      </dgm:t>
    </dgm:pt>
    <dgm:pt modelId="{2A487F4C-2AA4-4F0A-8226-8F724A7F28B3}" type="sibTrans" cxnId="{C0862E61-06D8-47EB-8FD2-641D873E414F}">
      <dgm:prSet/>
      <dgm:spPr/>
      <dgm:t>
        <a:bodyPr/>
        <a:lstStyle/>
        <a:p>
          <a:endParaRPr lang="x-none"/>
        </a:p>
      </dgm:t>
    </dgm:pt>
    <dgm:pt modelId="{04CF67BF-750F-4976-93ED-0D950698A0A1}">
      <dgm:prSet custT="1"/>
      <dgm:spPr>
        <a:solidFill>
          <a:srgbClr val="FDD0C7"/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300" b="1" dirty="0">
              <a:solidFill>
                <a:schemeClr val="tx1"/>
              </a:solidFill>
            </a:rPr>
            <a:t>Постанова НБУ </a:t>
          </a:r>
          <a:r>
            <a:rPr lang="uk-UA" sz="1300" b="1" dirty="0">
              <a:solidFill>
                <a:schemeClr val="tx1"/>
              </a:solidFill>
            </a:rPr>
            <a:t>№ </a:t>
          </a:r>
          <a:r>
            <a:rPr lang="ru-RU" sz="1300" b="1" dirty="0">
              <a:solidFill>
                <a:schemeClr val="tx1"/>
              </a:solidFill>
            </a:rPr>
            <a:t>182 </a:t>
          </a:r>
          <a:r>
            <a:rPr lang="uk-UA" sz="1300" b="1" dirty="0">
              <a:solidFill>
                <a:schemeClr val="tx1"/>
              </a:solidFill>
            </a:rPr>
            <a:t>«</a:t>
          </a:r>
          <a:r>
            <a:rPr lang="ru-RU" sz="1300" b="1" dirty="0">
              <a:solidFill>
                <a:schemeClr val="tx1"/>
              </a:solidFill>
            </a:rPr>
            <a:t>Про </a:t>
          </a:r>
          <a:r>
            <a:rPr lang="ru-RU" sz="1300" b="1" dirty="0" err="1">
              <a:solidFill>
                <a:schemeClr val="tx1"/>
              </a:solidFill>
            </a:rPr>
            <a:t>затвердження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Положення</a:t>
          </a:r>
          <a:r>
            <a:rPr lang="ru-RU" sz="1300" b="1" dirty="0">
              <a:solidFill>
                <a:schemeClr val="tx1"/>
              </a:solidFill>
            </a:rPr>
            <a:t> про характеристики та </a:t>
          </a:r>
          <a:r>
            <a:rPr lang="ru-RU" sz="1300" b="1" dirty="0" err="1">
              <a:solidFill>
                <a:schemeClr val="tx1"/>
              </a:solidFill>
            </a:rPr>
            <a:t>класифікаційні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ознаки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класів</a:t>
          </a:r>
          <a:r>
            <a:rPr lang="uk-UA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страхування</a:t>
          </a:r>
          <a:r>
            <a:rPr lang="ru-RU" sz="1300" b="1" dirty="0">
              <a:solidFill>
                <a:schemeClr val="tx1"/>
              </a:solidFill>
            </a:rPr>
            <a:t>, </a:t>
          </a:r>
          <a:r>
            <a:rPr lang="ru-RU" sz="1300" b="1" dirty="0" err="1">
              <a:solidFill>
                <a:schemeClr val="tx1"/>
              </a:solidFill>
            </a:rPr>
            <a:t>особливості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здійснення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діяльності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зі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страхування</a:t>
          </a:r>
          <a:r>
            <a:rPr lang="ru-RU" sz="1300" b="1" dirty="0">
              <a:solidFill>
                <a:schemeClr val="tx1"/>
              </a:solidFill>
            </a:rPr>
            <a:t> та </a:t>
          </a:r>
          <a:r>
            <a:rPr lang="ru-RU" sz="1300" b="1" dirty="0" err="1">
              <a:solidFill>
                <a:schemeClr val="tx1"/>
              </a:solidFill>
            </a:rPr>
            <a:t>укладання</a:t>
          </a:r>
          <a:r>
            <a:rPr lang="ru-RU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договорів</a:t>
          </a:r>
          <a:r>
            <a:rPr lang="ru-RU" sz="1300" b="1" dirty="0">
              <a:solidFill>
                <a:schemeClr val="tx1"/>
              </a:solidFill>
            </a:rPr>
            <a:t> за </a:t>
          </a:r>
          <a:r>
            <a:rPr lang="ru-RU" sz="1300" b="1" dirty="0" err="1">
              <a:solidFill>
                <a:schemeClr val="tx1"/>
              </a:solidFill>
            </a:rPr>
            <a:t>класами</a:t>
          </a:r>
          <a:r>
            <a:rPr lang="uk-UA" sz="1300" b="1" dirty="0">
              <a:solidFill>
                <a:schemeClr val="tx1"/>
              </a:solidFill>
            </a:rPr>
            <a:t> </a:t>
          </a:r>
          <a:r>
            <a:rPr lang="ru-RU" sz="1300" b="1" dirty="0" err="1">
              <a:solidFill>
                <a:schemeClr val="tx1"/>
              </a:solidFill>
            </a:rPr>
            <a:t>страхування</a:t>
          </a:r>
          <a:r>
            <a:rPr lang="uk-UA" sz="1300" b="1" dirty="0">
              <a:solidFill>
                <a:schemeClr val="tx1"/>
              </a:solidFill>
            </a:rPr>
            <a:t>»:</a:t>
          </a:r>
        </a:p>
        <a:p>
          <a:pPr algn="just">
            <a:lnSpc>
              <a:spcPct val="100000"/>
            </a:lnSpc>
          </a:pP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Встановлює</a:t>
          </a:r>
          <a:r>
            <a:rPr lang="ru-RU" sz="1300" dirty="0">
              <a:solidFill>
                <a:schemeClr val="tx1"/>
              </a:solidFill>
            </a:rPr>
            <a:t> характеристики та </a:t>
          </a:r>
          <a:r>
            <a:rPr lang="ru-RU" sz="1300" dirty="0" err="1">
              <a:solidFill>
                <a:schemeClr val="tx1"/>
              </a:solidFill>
            </a:rPr>
            <a:t>класифікаційні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ознаки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іншого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ніж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життя</a:t>
          </a:r>
          <a:r>
            <a:rPr lang="ru-RU" sz="1300" dirty="0">
              <a:solidFill>
                <a:schemeClr val="tx1"/>
              </a:solidFill>
            </a:rPr>
            <a:t>,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щодо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здоров’я</a:t>
          </a:r>
          <a:r>
            <a:rPr lang="ru-RU" sz="1300" dirty="0">
              <a:solidFill>
                <a:schemeClr val="tx1"/>
              </a:solidFill>
            </a:rPr>
            <a:t> та </a:t>
          </a:r>
          <a:r>
            <a:rPr lang="ru-RU" sz="1300" dirty="0" err="1">
              <a:solidFill>
                <a:schemeClr val="tx1"/>
              </a:solidFill>
            </a:rPr>
            <a:t>перелік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ризиків</a:t>
          </a:r>
          <a:r>
            <a:rPr lang="ru-RU" sz="1300" dirty="0">
              <a:solidFill>
                <a:schemeClr val="tx1"/>
              </a:solidFill>
            </a:rPr>
            <a:t> у межах таких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; характеристики та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класифікаційні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ознаки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іншого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ніж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життя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щодо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майна та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перелік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ризиків</a:t>
          </a:r>
          <a:r>
            <a:rPr lang="ru-RU" sz="1300" dirty="0">
              <a:solidFill>
                <a:schemeClr val="tx1"/>
              </a:solidFill>
            </a:rPr>
            <a:t> у межах таких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;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>
              <a:solidFill>
                <a:schemeClr val="tx1"/>
              </a:solidFill>
            </a:rPr>
            <a:t>характеристики та </a:t>
          </a:r>
          <a:r>
            <a:rPr lang="ru-RU" sz="1300" dirty="0" err="1">
              <a:solidFill>
                <a:schemeClr val="tx1"/>
              </a:solidFill>
            </a:rPr>
            <a:t>класифікаційні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ознаки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іншого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ніж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життя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щодо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відповідальності</a:t>
          </a:r>
          <a:r>
            <a:rPr lang="ru-RU" sz="1300" dirty="0">
              <a:solidFill>
                <a:schemeClr val="tx1"/>
              </a:solidFill>
            </a:rPr>
            <a:t> та </a:t>
          </a:r>
          <a:r>
            <a:rPr lang="ru-RU" sz="1300" dirty="0" err="1">
              <a:solidFill>
                <a:schemeClr val="tx1"/>
              </a:solidFill>
            </a:rPr>
            <a:t>перелік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ризиків</a:t>
          </a:r>
          <a:r>
            <a:rPr lang="ru-RU" sz="1300" dirty="0">
              <a:solidFill>
                <a:schemeClr val="tx1"/>
              </a:solidFill>
            </a:rPr>
            <a:t> у межах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>
              <a:solidFill>
                <a:schemeClr val="tx1"/>
              </a:solidFill>
            </a:rPr>
            <a:t>таких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; характеристики та </a:t>
          </a:r>
          <a:r>
            <a:rPr lang="ru-RU" sz="1300" dirty="0" err="1">
              <a:solidFill>
                <a:schemeClr val="tx1"/>
              </a:solidFill>
            </a:rPr>
            <a:t>класифікаційні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ознаки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іншого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ніж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життя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щодо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фінансових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витрат</a:t>
          </a:r>
          <a:r>
            <a:rPr lang="ru-RU" sz="1300" dirty="0">
              <a:solidFill>
                <a:schemeClr val="tx1"/>
              </a:solidFill>
            </a:rPr>
            <a:t> та </a:t>
          </a:r>
          <a:r>
            <a:rPr lang="ru-RU" sz="1300" dirty="0" err="1">
              <a:solidFill>
                <a:schemeClr val="tx1"/>
              </a:solidFill>
            </a:rPr>
            <a:t>перелік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ризиків</a:t>
          </a:r>
          <a:r>
            <a:rPr lang="ru-RU" sz="1300" dirty="0">
              <a:solidFill>
                <a:schemeClr val="tx1"/>
              </a:solidFill>
            </a:rPr>
            <a:t> у межах таких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; характеристики та </a:t>
          </a:r>
          <a:r>
            <a:rPr lang="ru-RU" sz="1300" dirty="0" err="1">
              <a:solidFill>
                <a:schemeClr val="tx1"/>
              </a:solidFill>
            </a:rPr>
            <a:t>класифікаційні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ознаки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життя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перелік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ризиків</a:t>
          </a:r>
          <a:r>
            <a:rPr lang="ru-RU" sz="1300" dirty="0">
              <a:solidFill>
                <a:schemeClr val="tx1"/>
              </a:solidFill>
            </a:rPr>
            <a:t> у межах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>
              <a:solidFill>
                <a:schemeClr val="tx1"/>
              </a:solidFill>
            </a:rPr>
            <a:t>таких </a:t>
          </a:r>
          <a:r>
            <a:rPr lang="ru-RU" sz="1300" dirty="0" err="1">
              <a:solidFill>
                <a:schemeClr val="tx1"/>
              </a:solidFill>
            </a:rPr>
            <a:t>класів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, </a:t>
          </a:r>
          <a:r>
            <a:rPr lang="ru-RU" sz="1300" dirty="0" err="1">
              <a:solidFill>
                <a:schemeClr val="tx1"/>
              </a:solidFill>
            </a:rPr>
            <a:t>додаткові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вимоги</a:t>
          </a:r>
          <a:r>
            <a:rPr lang="ru-RU" sz="1300" dirty="0">
              <a:solidFill>
                <a:schemeClr val="tx1"/>
              </a:solidFill>
            </a:rPr>
            <a:t> до </a:t>
          </a:r>
          <a:r>
            <a:rPr lang="ru-RU" sz="1300" dirty="0" err="1">
              <a:solidFill>
                <a:schemeClr val="tx1"/>
              </a:solidFill>
            </a:rPr>
            <a:t>договорів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життя</a:t>
          </a:r>
          <a:r>
            <a:rPr lang="ru-RU" sz="1300" dirty="0">
              <a:solidFill>
                <a:schemeClr val="tx1"/>
              </a:solidFill>
            </a:rPr>
            <a:t> та порядку </a:t>
          </a:r>
          <a:r>
            <a:rPr lang="ru-RU" sz="1300" dirty="0" err="1">
              <a:solidFill>
                <a:schemeClr val="tx1"/>
              </a:solidFill>
            </a:rPr>
            <a:t>їх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укладання</a:t>
          </a:r>
          <a:r>
            <a:rPr lang="ru-RU" sz="1300" dirty="0">
              <a:solidFill>
                <a:schemeClr val="tx1"/>
              </a:solidFill>
            </a:rPr>
            <a:t>;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особливості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здійснення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діяльності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зі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 в </a:t>
          </a:r>
          <a:r>
            <a:rPr lang="ru-RU" sz="1300" dirty="0" err="1">
              <a:solidFill>
                <a:schemeClr val="tx1"/>
              </a:solidFill>
            </a:rPr>
            <a:t>разі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дострокового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припинення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дії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договорів</a:t>
          </a:r>
          <a:r>
            <a:rPr lang="uk-UA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страхування</a:t>
          </a:r>
          <a:r>
            <a:rPr lang="ru-RU" sz="1300" dirty="0">
              <a:solidFill>
                <a:schemeClr val="tx1"/>
              </a:solidFill>
            </a:rPr>
            <a:t>; порядок </a:t>
          </a:r>
          <a:r>
            <a:rPr lang="ru-RU" sz="1300" dirty="0" err="1">
              <a:solidFill>
                <a:schemeClr val="tx1"/>
              </a:solidFill>
            </a:rPr>
            <a:t>здійснення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Національним</a:t>
          </a:r>
          <a:r>
            <a:rPr lang="ru-RU" sz="1300" dirty="0">
              <a:solidFill>
                <a:schemeClr val="tx1"/>
              </a:solidFill>
            </a:rPr>
            <a:t> банком контролю за </a:t>
          </a:r>
          <a:r>
            <a:rPr lang="ru-RU" sz="1300" dirty="0" err="1">
              <a:solidFill>
                <a:schemeClr val="tx1"/>
              </a:solidFill>
            </a:rPr>
            <a:t>дотриманням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вимог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цього</a:t>
          </a:r>
          <a:r>
            <a:rPr lang="ru-RU" sz="1300" dirty="0">
              <a:solidFill>
                <a:schemeClr val="tx1"/>
              </a:solidFill>
            </a:rPr>
            <a:t> </a:t>
          </a:r>
          <a:r>
            <a:rPr lang="ru-RU" sz="1300" dirty="0" err="1">
              <a:solidFill>
                <a:schemeClr val="tx1"/>
              </a:solidFill>
            </a:rPr>
            <a:t>Положення</a:t>
          </a:r>
          <a:r>
            <a:rPr lang="ru-RU" sz="1300" dirty="0">
              <a:solidFill>
                <a:schemeClr val="tx1"/>
              </a:solidFill>
            </a:rPr>
            <a:t>.</a:t>
          </a:r>
          <a:endParaRPr lang="ru-UA" sz="1300" dirty="0">
            <a:solidFill>
              <a:schemeClr val="tx1"/>
            </a:solidFill>
          </a:endParaRPr>
        </a:p>
      </dgm:t>
    </dgm:pt>
    <dgm:pt modelId="{14B49855-F5CD-415F-8646-EE3DB733D073}" type="parTrans" cxnId="{B4900CC4-A18B-4254-A024-5B19A6F36BE2}">
      <dgm:prSet/>
      <dgm:spPr/>
      <dgm:t>
        <a:bodyPr/>
        <a:lstStyle/>
        <a:p>
          <a:endParaRPr lang="x-none"/>
        </a:p>
      </dgm:t>
    </dgm:pt>
    <dgm:pt modelId="{DF591533-3644-45CB-A333-3148374E9554}" type="sibTrans" cxnId="{B4900CC4-A18B-4254-A024-5B19A6F36BE2}">
      <dgm:prSet/>
      <dgm:spPr/>
      <dgm:t>
        <a:bodyPr/>
        <a:lstStyle/>
        <a:p>
          <a:endParaRPr lang="x-none"/>
        </a:p>
      </dgm:t>
    </dgm:pt>
    <dgm:pt modelId="{134219F9-3B51-4F83-AC5E-93C61E4A657C}" type="pres">
      <dgm:prSet presAssocID="{32C9897E-EFA4-4D8A-A443-AF35223F56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FF14BF-EE3C-47CF-BA90-A8D51B230052}" type="pres">
      <dgm:prSet presAssocID="{27E639F0-5D6C-4DB2-B828-C970315DCE0F}" presName="parentText" presStyleLbl="node1" presStyleIdx="0" presStyleCnt="3" custScaleY="53809" custLinFactY="785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6F565E-29AA-4AF0-8256-08012DD75F56}" type="pres">
      <dgm:prSet presAssocID="{6F2DD06A-A2F9-4810-80E4-A610C49DE142}" presName="spacer" presStyleCnt="0"/>
      <dgm:spPr/>
    </dgm:pt>
    <dgm:pt modelId="{A5248C45-DF47-4991-978F-ADCE1B54BF5B}" type="pres">
      <dgm:prSet presAssocID="{8F14AD08-8133-4863-87A6-54EAEEF9C2FE}" presName="parentText" presStyleLbl="node1" presStyleIdx="1" presStyleCnt="3" custScaleY="37683" custLinFactY="322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9C6C56-28BC-462D-967B-D7C7099AD20E}" type="pres">
      <dgm:prSet presAssocID="{2A487F4C-2AA4-4F0A-8226-8F724A7F28B3}" presName="spacer" presStyleCnt="0"/>
      <dgm:spPr/>
    </dgm:pt>
    <dgm:pt modelId="{1A8165FC-2C7B-4B2B-978E-24BDF05AB122}" type="pres">
      <dgm:prSet presAssocID="{04CF67BF-750F-4976-93ED-0D950698A0A1}" presName="parentText" presStyleLbl="node1" presStyleIdx="2" presStyleCnt="3" custScaleY="108799" custLinFactY="444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36F684-06D3-4665-9C40-E3B7E454F258}" type="presOf" srcId="{32C9897E-EFA4-4D8A-A443-AF35223F5600}" destId="{134219F9-3B51-4F83-AC5E-93C61E4A657C}" srcOrd="0" destOrd="0" presId="urn:microsoft.com/office/officeart/2005/8/layout/vList2"/>
    <dgm:cxn modelId="{9B577897-E058-4217-B3B0-103BC7B3C716}" type="presOf" srcId="{8F14AD08-8133-4863-87A6-54EAEEF9C2FE}" destId="{A5248C45-DF47-4991-978F-ADCE1B54BF5B}" srcOrd="0" destOrd="0" presId="urn:microsoft.com/office/officeart/2005/8/layout/vList2"/>
    <dgm:cxn modelId="{2ADEFBA4-4809-4795-8085-32848EAE49B0}" type="presOf" srcId="{04CF67BF-750F-4976-93ED-0D950698A0A1}" destId="{1A8165FC-2C7B-4B2B-978E-24BDF05AB122}" srcOrd="0" destOrd="0" presId="urn:microsoft.com/office/officeart/2005/8/layout/vList2"/>
    <dgm:cxn modelId="{47004EA0-A0D3-48A7-AAA8-9B120A4C41E7}" srcId="{32C9897E-EFA4-4D8A-A443-AF35223F5600}" destId="{27E639F0-5D6C-4DB2-B828-C970315DCE0F}" srcOrd="0" destOrd="0" parTransId="{DF07F247-B6C8-4FCA-98F2-F918A21726EE}" sibTransId="{6F2DD06A-A2F9-4810-80E4-A610C49DE142}"/>
    <dgm:cxn modelId="{B4900CC4-A18B-4254-A024-5B19A6F36BE2}" srcId="{32C9897E-EFA4-4D8A-A443-AF35223F5600}" destId="{04CF67BF-750F-4976-93ED-0D950698A0A1}" srcOrd="2" destOrd="0" parTransId="{14B49855-F5CD-415F-8646-EE3DB733D073}" sibTransId="{DF591533-3644-45CB-A333-3148374E9554}"/>
    <dgm:cxn modelId="{C0862E61-06D8-47EB-8FD2-641D873E414F}" srcId="{32C9897E-EFA4-4D8A-A443-AF35223F5600}" destId="{8F14AD08-8133-4863-87A6-54EAEEF9C2FE}" srcOrd="1" destOrd="0" parTransId="{D2A69A83-5D3E-4C9A-A3CC-B89BD6BEA9E0}" sibTransId="{2A487F4C-2AA4-4F0A-8226-8F724A7F28B3}"/>
    <dgm:cxn modelId="{803F5EE6-60C5-4F66-BD26-52D3C5299906}" type="presOf" srcId="{27E639F0-5D6C-4DB2-B828-C970315DCE0F}" destId="{3AFF14BF-EE3C-47CF-BA90-A8D51B230052}" srcOrd="0" destOrd="0" presId="urn:microsoft.com/office/officeart/2005/8/layout/vList2"/>
    <dgm:cxn modelId="{FFAD59BF-27AE-446D-8D4C-5CE35CE7B470}" type="presParOf" srcId="{134219F9-3B51-4F83-AC5E-93C61E4A657C}" destId="{3AFF14BF-EE3C-47CF-BA90-A8D51B230052}" srcOrd="0" destOrd="0" presId="urn:microsoft.com/office/officeart/2005/8/layout/vList2"/>
    <dgm:cxn modelId="{2CCEBD8E-F756-49A0-8FD6-B26F56D5DEF9}" type="presParOf" srcId="{134219F9-3B51-4F83-AC5E-93C61E4A657C}" destId="{1F6F565E-29AA-4AF0-8256-08012DD75F56}" srcOrd="1" destOrd="0" presId="urn:microsoft.com/office/officeart/2005/8/layout/vList2"/>
    <dgm:cxn modelId="{EECF6768-6370-4E62-B48B-29D43C525845}" type="presParOf" srcId="{134219F9-3B51-4F83-AC5E-93C61E4A657C}" destId="{A5248C45-DF47-4991-978F-ADCE1B54BF5B}" srcOrd="2" destOrd="0" presId="urn:microsoft.com/office/officeart/2005/8/layout/vList2"/>
    <dgm:cxn modelId="{D4F244A5-6B18-46D2-A737-882A6BDECD1A}" type="presParOf" srcId="{134219F9-3B51-4F83-AC5E-93C61E4A657C}" destId="{BC9C6C56-28BC-462D-967B-D7C7099AD20E}" srcOrd="3" destOrd="0" presId="urn:microsoft.com/office/officeart/2005/8/layout/vList2"/>
    <dgm:cxn modelId="{50213B38-0E9E-4DCB-9548-A18F17962BE5}" type="presParOf" srcId="{134219F9-3B51-4F83-AC5E-93C61E4A657C}" destId="{1A8165FC-2C7B-4B2B-978E-24BDF05AB12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F75801-D6DF-4CC3-AAFD-73429282970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5A1373DC-F97D-4843-B789-BD54A14AFF1E}">
      <dgm:prSet custT="1"/>
      <dgm:spPr>
        <a:solidFill>
          <a:srgbClr val="4D4F53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/>
            <a:t>Страховики, </a:t>
          </a:r>
          <a:r>
            <a:rPr lang="ru-RU" sz="1800" dirty="0" err="1"/>
            <a:t>страхові</a:t>
          </a:r>
          <a:r>
            <a:rPr lang="ru-RU" sz="1800" dirty="0"/>
            <a:t> </a:t>
          </a:r>
          <a:r>
            <a:rPr lang="ru-RU" sz="1800" dirty="0" err="1"/>
            <a:t>посередники</a:t>
          </a:r>
          <a:r>
            <a:rPr lang="ru-RU" sz="1800" dirty="0"/>
            <a:t>, а </a:t>
          </a:r>
          <a:r>
            <a:rPr lang="ru-RU" sz="1800" dirty="0" err="1"/>
            <a:t>також</a:t>
          </a:r>
          <a:r>
            <a:rPr lang="ru-RU" sz="1800" dirty="0"/>
            <a:t> </a:t>
          </a:r>
          <a:r>
            <a:rPr lang="ru-RU" sz="1800" dirty="0" err="1"/>
            <a:t>їх</a:t>
          </a:r>
          <a:r>
            <a:rPr lang="ru-RU" sz="1800" dirty="0"/>
            <a:t> </a:t>
          </a:r>
          <a:r>
            <a:rPr lang="ru-RU" sz="1800" dirty="0" err="1"/>
            <a:t>керівники</a:t>
          </a:r>
          <a:r>
            <a:rPr lang="ru-RU" sz="1800" dirty="0"/>
            <a:t> з </a:t>
          </a:r>
          <a:r>
            <a:rPr lang="ru-RU" sz="1800" dirty="0" err="1"/>
            <a:t>реалізації</a:t>
          </a:r>
          <a:r>
            <a:rPr lang="ru-RU" sz="1800" dirty="0"/>
            <a:t> та </a:t>
          </a:r>
          <a:r>
            <a:rPr lang="ru-RU" sz="1800" dirty="0" err="1"/>
            <a:t>працівники</a:t>
          </a:r>
          <a:r>
            <a:rPr lang="ru-RU" sz="1800" dirty="0"/>
            <a:t> з </a:t>
          </a:r>
          <a:r>
            <a:rPr lang="ru-RU" sz="1800" dirty="0" err="1"/>
            <a:t>реалізації</a:t>
          </a:r>
          <a:r>
            <a:rPr lang="uk-UA" sz="1800" dirty="0"/>
            <a:t> </a:t>
          </a:r>
          <a:r>
            <a:rPr lang="ru-RU" sz="1800" dirty="0" err="1"/>
            <a:t>зобов’язані</a:t>
          </a:r>
          <a:r>
            <a:rPr lang="ru-RU" sz="1800" dirty="0"/>
            <a:t> </a:t>
          </a:r>
          <a:r>
            <a:rPr lang="ru-RU" sz="1800" dirty="0" err="1"/>
            <a:t>здійснювати</a:t>
          </a:r>
          <a:r>
            <a:rPr lang="ru-RU" sz="1800" dirty="0"/>
            <a:t> </a:t>
          </a:r>
          <a:r>
            <a:rPr lang="ru-RU" sz="1800" dirty="0" err="1"/>
            <a:t>діяльність</a:t>
          </a:r>
          <a:r>
            <a:rPr lang="ru-RU" sz="1800" dirty="0"/>
            <a:t> з </a:t>
          </a:r>
          <a:r>
            <a:rPr lang="ru-RU" sz="1800" dirty="0" err="1"/>
            <a:t>реалізації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та/</a:t>
          </a:r>
          <a:r>
            <a:rPr lang="ru-RU" sz="1800" dirty="0" err="1"/>
            <a:t>або</a:t>
          </a:r>
          <a:r>
            <a:rPr lang="ru-RU" sz="1800" dirty="0"/>
            <a:t> </a:t>
          </a:r>
          <a:r>
            <a:rPr lang="ru-RU" sz="1800" dirty="0" err="1"/>
            <a:t>перестрахових</a:t>
          </a:r>
          <a:r>
            <a:rPr lang="ru-RU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 з</a:t>
          </a:r>
          <a:r>
            <a:rPr lang="uk-UA" sz="1800" dirty="0"/>
            <a:t> </a:t>
          </a:r>
          <a:r>
            <a:rPr lang="ru-RU" sz="1800" dirty="0" err="1"/>
            <a:t>максимальним</a:t>
          </a:r>
          <a:r>
            <a:rPr lang="ru-RU" sz="1800" dirty="0"/>
            <a:t> </a:t>
          </a:r>
          <a:r>
            <a:rPr lang="ru-RU" sz="1800" dirty="0" err="1"/>
            <a:t>урахуванням</a:t>
          </a:r>
          <a:r>
            <a:rPr lang="ru-RU" sz="1800" dirty="0"/>
            <a:t> </a:t>
          </a:r>
          <a:r>
            <a:rPr lang="ru-RU" sz="1800" dirty="0" err="1"/>
            <a:t>вимог</a:t>
          </a:r>
          <a:r>
            <a:rPr lang="ru-RU" sz="1800" dirty="0"/>
            <a:t> та потреб </a:t>
          </a:r>
          <a:r>
            <a:rPr lang="ru-RU" sz="1800" dirty="0" err="1"/>
            <a:t>клієнтів</a:t>
          </a:r>
          <a:r>
            <a:rPr lang="ru-RU" sz="1800" dirty="0"/>
            <a:t> у </a:t>
          </a:r>
          <a:r>
            <a:rPr lang="ru-RU" sz="1800" dirty="0" err="1"/>
            <a:t>страхуванні</a:t>
          </a:r>
          <a:r>
            <a:rPr lang="ru-RU" sz="1800" dirty="0"/>
            <a:t>.</a:t>
          </a:r>
          <a:endParaRPr lang="ru-UA" sz="1800" dirty="0"/>
        </a:p>
      </dgm:t>
    </dgm:pt>
    <dgm:pt modelId="{32650B4A-15B8-4858-963E-AA9E47F9A385}" type="parTrans" cxnId="{08F6AA53-BA34-4F6B-8AA7-52FBC40F6DEF}">
      <dgm:prSet/>
      <dgm:spPr/>
      <dgm:t>
        <a:bodyPr/>
        <a:lstStyle/>
        <a:p>
          <a:endParaRPr lang="x-none"/>
        </a:p>
      </dgm:t>
    </dgm:pt>
    <dgm:pt modelId="{BACDA407-4145-48A9-A519-FE449C730FB4}" type="sibTrans" cxnId="{08F6AA53-BA34-4F6B-8AA7-52FBC40F6DEF}">
      <dgm:prSet/>
      <dgm:spPr/>
      <dgm:t>
        <a:bodyPr/>
        <a:lstStyle/>
        <a:p>
          <a:endParaRPr lang="x-none"/>
        </a:p>
      </dgm:t>
    </dgm:pt>
    <dgm:pt modelId="{29CDAB08-C8BE-4ADE-A1C3-08D7E1BD3625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/>
            <a:t>Умови</a:t>
          </a:r>
          <a:r>
            <a:rPr lang="ru-RU" sz="1800" dirty="0"/>
            <a:t> </a:t>
          </a:r>
          <a:r>
            <a:rPr lang="ru-RU" sz="1800" dirty="0" err="1"/>
            <a:t>винагороди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</a:t>
          </a:r>
          <a:r>
            <a:rPr lang="ru-RU" sz="1800" dirty="0" err="1"/>
            <a:t>посередників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створювати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 і</a:t>
          </a:r>
          <a:r>
            <a:rPr lang="uk-UA" sz="1800" dirty="0"/>
            <a:t> </a:t>
          </a:r>
          <a:r>
            <a:rPr lang="ru-RU" sz="1800" dirty="0" err="1"/>
            <a:t>мають</a:t>
          </a:r>
          <a:r>
            <a:rPr lang="uk-UA" sz="1800" dirty="0"/>
            <a:t> </a:t>
          </a:r>
          <a:r>
            <a:rPr lang="ru-RU" sz="1800" dirty="0" err="1"/>
            <a:t>враховувати</a:t>
          </a:r>
          <a:r>
            <a:rPr lang="ru-RU" sz="1800" dirty="0"/>
            <a:t> потреби </a:t>
          </a:r>
          <a:r>
            <a:rPr lang="ru-RU" sz="1800" dirty="0" err="1"/>
            <a:t>клієнтів</a:t>
          </a:r>
          <a:r>
            <a:rPr lang="ru-RU" sz="1800" dirty="0"/>
            <a:t>; </a:t>
          </a:r>
          <a:r>
            <a:rPr lang="ru-RU" sz="1800" dirty="0" err="1"/>
            <a:t>посередники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пропонувати</a:t>
          </a:r>
          <a:r>
            <a:rPr lang="ru-RU" sz="1800" dirty="0"/>
            <a:t> продукт </a:t>
          </a:r>
          <a:r>
            <a:rPr lang="ru-RU" sz="1800" dirty="0" err="1"/>
            <a:t>лише</a:t>
          </a:r>
          <a:r>
            <a:rPr lang="uk-UA" sz="1800" dirty="0"/>
            <a:t> </a:t>
          </a:r>
          <a:r>
            <a:rPr lang="ru-RU" sz="1800" dirty="0"/>
            <a:t>через </a:t>
          </a:r>
          <a:r>
            <a:rPr lang="ru-RU" sz="1800" dirty="0" err="1"/>
            <a:t>більшу</a:t>
          </a:r>
          <a:r>
            <a:rPr lang="uk-UA" sz="1800" dirty="0"/>
            <a:t> </a:t>
          </a:r>
          <a:r>
            <a:rPr lang="ru-RU" sz="1800" dirty="0" err="1"/>
            <a:t>винагороду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існує</a:t>
          </a:r>
          <a:r>
            <a:rPr lang="ru-RU" sz="1800" dirty="0"/>
            <a:t> </a:t>
          </a:r>
          <a:r>
            <a:rPr lang="ru-RU" sz="1800" dirty="0" err="1"/>
            <a:t>краща</a:t>
          </a:r>
          <a:r>
            <a:rPr lang="ru-RU" sz="1800" dirty="0"/>
            <a:t> для </a:t>
          </a:r>
          <a:r>
            <a:rPr lang="ru-RU" sz="1800" dirty="0" err="1"/>
            <a:t>клієнта</a:t>
          </a:r>
          <a:r>
            <a:rPr lang="ru-RU" sz="1800" dirty="0"/>
            <a:t> альтернатива.</a:t>
          </a:r>
          <a:endParaRPr lang="ru-UA" sz="1800" dirty="0"/>
        </a:p>
      </dgm:t>
    </dgm:pt>
    <dgm:pt modelId="{B514EDD8-BA6B-4C94-B5AD-7FD3575FD020}" type="parTrans" cxnId="{0C54744B-9CCD-4928-917B-CFC20D0F0C89}">
      <dgm:prSet/>
      <dgm:spPr/>
      <dgm:t>
        <a:bodyPr/>
        <a:lstStyle/>
        <a:p>
          <a:endParaRPr lang="x-none"/>
        </a:p>
      </dgm:t>
    </dgm:pt>
    <dgm:pt modelId="{53266B8A-FB05-4C3D-884D-C31EBCE8E3C3}" type="sibTrans" cxnId="{0C54744B-9CCD-4928-917B-CFC20D0F0C89}">
      <dgm:prSet/>
      <dgm:spPr/>
      <dgm:t>
        <a:bodyPr/>
        <a:lstStyle/>
        <a:p>
          <a:endParaRPr lang="x-none"/>
        </a:p>
      </dgm:t>
    </dgm:pt>
    <dgm:pt modelId="{012C68F9-E4D9-4A01-889D-B71782F1051C}">
      <dgm:prSet custT="1"/>
      <dgm:spPr>
        <a:solidFill>
          <a:srgbClr val="4D4F53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/>
            <a:t>Конфліктом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 у </a:t>
          </a:r>
          <a:r>
            <a:rPr lang="ru-RU" sz="1800" dirty="0" err="1"/>
            <a:t>реалізації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 є </a:t>
          </a:r>
          <a:r>
            <a:rPr lang="ru-RU" sz="1800" dirty="0" err="1"/>
            <a:t>суперечність</a:t>
          </a:r>
          <a:r>
            <a:rPr lang="ru-RU" sz="1800" dirty="0"/>
            <a:t> </a:t>
          </a:r>
          <a:r>
            <a:rPr lang="ru-RU" sz="1800" dirty="0" err="1"/>
            <a:t>між</a:t>
          </a:r>
          <a:r>
            <a:rPr lang="ru-RU" sz="1800" dirty="0"/>
            <a:t> </a:t>
          </a:r>
          <a:r>
            <a:rPr lang="ru-RU" sz="1800" dirty="0" err="1"/>
            <a:t>службовими</a:t>
          </a:r>
          <a:r>
            <a:rPr lang="uk-UA" sz="1800" dirty="0"/>
            <a:t> </a:t>
          </a:r>
          <a:r>
            <a:rPr lang="ru-RU" sz="1800" dirty="0" err="1"/>
            <a:t>обов’язками</a:t>
          </a:r>
          <a:r>
            <a:rPr lang="uk-UA" sz="1800" dirty="0"/>
            <a:t> </a:t>
          </a:r>
          <a:r>
            <a:rPr lang="ru-RU" sz="1800" dirty="0"/>
            <a:t>та </a:t>
          </a:r>
          <a:r>
            <a:rPr lang="ru-RU" sz="1800" dirty="0" err="1"/>
            <a:t>особистими</a:t>
          </a:r>
          <a:r>
            <a:rPr lang="ru-RU" sz="1800" dirty="0"/>
            <a:t> </a:t>
          </a:r>
          <a:r>
            <a:rPr lang="ru-RU" sz="1800" dirty="0" err="1"/>
            <a:t>інтересами</a:t>
          </a:r>
          <a:r>
            <a:rPr lang="ru-RU" sz="1800" dirty="0"/>
            <a:t> </a:t>
          </a:r>
          <a:r>
            <a:rPr lang="ru-RU" sz="1800" dirty="0" err="1"/>
            <a:t>посередника</a:t>
          </a:r>
          <a:r>
            <a:rPr lang="ru-RU" sz="1800" dirty="0"/>
            <a:t> </a:t>
          </a:r>
          <a:r>
            <a:rPr lang="ru-RU" sz="1800" dirty="0" err="1"/>
            <a:t>чи</a:t>
          </a:r>
          <a:r>
            <a:rPr lang="ru-RU" sz="1800" dirty="0"/>
            <a:t> страховика, </a:t>
          </a:r>
          <a:r>
            <a:rPr lang="ru-RU" sz="1800" dirty="0" err="1"/>
            <a:t>що</a:t>
          </a:r>
          <a:r>
            <a:rPr lang="ru-RU" sz="1800" dirty="0"/>
            <a:t> </a:t>
          </a:r>
          <a:r>
            <a:rPr lang="ru-RU" sz="1800" dirty="0" err="1"/>
            <a:t>може</a:t>
          </a:r>
          <a:r>
            <a:rPr lang="ru-RU" sz="1800" dirty="0"/>
            <a:t> </a:t>
          </a:r>
          <a:r>
            <a:rPr lang="ru-RU" sz="1800" dirty="0" err="1"/>
            <a:t>вплинути</a:t>
          </a:r>
          <a:r>
            <a:rPr lang="ru-RU" sz="1800" dirty="0"/>
            <a:t> на</a:t>
          </a:r>
          <a:r>
            <a:rPr lang="uk-UA" sz="1800" dirty="0"/>
            <a:t> </a:t>
          </a:r>
          <a:r>
            <a:rPr lang="ru-RU" sz="1800" dirty="0" err="1"/>
            <a:t>об'єктивність</a:t>
          </a:r>
          <a:r>
            <a:rPr lang="ru-RU" sz="1800" dirty="0"/>
            <a:t>,</a:t>
          </a:r>
          <a:r>
            <a:rPr lang="uk-UA" sz="1800" dirty="0"/>
            <a:t> </a:t>
          </a:r>
          <a:r>
            <a:rPr lang="ru-RU" sz="1800" dirty="0" err="1"/>
            <a:t>добросовісність</a:t>
          </a:r>
          <a:r>
            <a:rPr lang="ru-RU" sz="1800" dirty="0"/>
            <a:t> </a:t>
          </a:r>
          <a:r>
            <a:rPr lang="ru-RU" sz="1800" dirty="0" err="1"/>
            <a:t>рішень</a:t>
          </a:r>
          <a:r>
            <a:rPr lang="ru-RU" sz="1800" dirty="0"/>
            <a:t> і </a:t>
          </a:r>
          <a:r>
            <a:rPr lang="ru-RU" sz="1800" dirty="0" err="1"/>
            <a:t>рівність</a:t>
          </a:r>
          <a:r>
            <a:rPr lang="ru-RU" sz="1800" dirty="0"/>
            <a:t> доступу </a:t>
          </a:r>
          <a:r>
            <a:rPr lang="ru-RU" sz="1800" dirty="0" err="1"/>
            <a:t>клієнта</a:t>
          </a:r>
          <a:r>
            <a:rPr lang="ru-RU" sz="1800" dirty="0"/>
            <a:t> до </a:t>
          </a:r>
          <a:r>
            <a:rPr lang="ru-RU" sz="1800" dirty="0" err="1"/>
            <a:t>інформації</a:t>
          </a:r>
          <a:r>
            <a:rPr lang="ru-RU" sz="1800" dirty="0"/>
            <a:t> про </a:t>
          </a:r>
          <a:r>
            <a:rPr lang="ru-RU" sz="1800" dirty="0" err="1"/>
            <a:t>страхові</a:t>
          </a:r>
          <a:r>
            <a:rPr lang="uk-UA" sz="1800" dirty="0"/>
            <a:t> </a:t>
          </a:r>
          <a:r>
            <a:rPr lang="ru-RU" sz="1800" dirty="0" err="1"/>
            <a:t>або</a:t>
          </a:r>
          <a:r>
            <a:rPr lang="ru-RU" sz="1800" dirty="0"/>
            <a:t> </a:t>
          </a:r>
          <a:r>
            <a:rPr lang="ru-RU" sz="1800" dirty="0" err="1"/>
            <a:t>перестрахові</a:t>
          </a:r>
          <a:r>
            <a:rPr lang="uk-UA" sz="1800" dirty="0"/>
            <a:t> </a:t>
          </a:r>
          <a:r>
            <a:rPr lang="ru-RU" sz="1800" dirty="0" err="1"/>
            <a:t>продукти</a:t>
          </a:r>
          <a:r>
            <a:rPr lang="ru-RU" sz="1800" dirty="0"/>
            <a:t> та </a:t>
          </a:r>
          <a:r>
            <a:rPr lang="ru-RU" sz="1800" dirty="0" err="1"/>
            <a:t>умови</a:t>
          </a:r>
          <a:r>
            <a:rPr lang="ru-RU" sz="1800" dirty="0"/>
            <a:t> </a:t>
          </a:r>
          <a:r>
            <a:rPr lang="ru-RU" sz="1800" dirty="0" err="1"/>
            <a:t>їх</a:t>
          </a:r>
          <a:r>
            <a:rPr lang="ru-RU" sz="1800" dirty="0"/>
            <a:t> </a:t>
          </a:r>
          <a:r>
            <a:rPr lang="ru-RU" sz="1800" dirty="0" err="1"/>
            <a:t>реалізації</a:t>
          </a:r>
          <a:r>
            <a:rPr lang="ru-RU" sz="1800" dirty="0"/>
            <a:t>.</a:t>
          </a:r>
          <a:endParaRPr lang="ru-UA" sz="1800" dirty="0"/>
        </a:p>
      </dgm:t>
    </dgm:pt>
    <dgm:pt modelId="{3EF7398E-7795-4DE5-9330-CD5A3C7A1872}" type="parTrans" cxnId="{AE4B2992-2CC2-4FE7-9895-A8008BD56CFA}">
      <dgm:prSet/>
      <dgm:spPr/>
      <dgm:t>
        <a:bodyPr/>
        <a:lstStyle/>
        <a:p>
          <a:endParaRPr lang="x-none"/>
        </a:p>
      </dgm:t>
    </dgm:pt>
    <dgm:pt modelId="{FBE0179C-44BA-465B-93F2-609D87DD48EE}" type="sibTrans" cxnId="{AE4B2992-2CC2-4FE7-9895-A8008BD56CFA}">
      <dgm:prSet/>
      <dgm:spPr/>
      <dgm:t>
        <a:bodyPr/>
        <a:lstStyle/>
        <a:p>
          <a:endParaRPr lang="x-none"/>
        </a:p>
      </dgm:t>
    </dgm:pt>
    <dgm:pt modelId="{7CCCCD92-B7F2-4FC7-A253-D634BFBD39F9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/>
            <a:t>Страховому </a:t>
          </a:r>
          <a:r>
            <a:rPr lang="ru-RU" sz="1800" dirty="0" err="1"/>
            <a:t>посереднику</a:t>
          </a:r>
          <a:r>
            <a:rPr lang="ru-RU" sz="1800" dirty="0"/>
            <a:t> </a:t>
          </a:r>
          <a:r>
            <a:rPr lang="ru-RU" sz="1800" dirty="0" err="1"/>
            <a:t>забороняється</a:t>
          </a:r>
          <a:r>
            <a:rPr lang="ru-RU" sz="1800" dirty="0"/>
            <a:t> </a:t>
          </a:r>
          <a:r>
            <a:rPr lang="ru-RU" sz="1800" dirty="0" err="1"/>
            <a:t>здійснювати</a:t>
          </a:r>
          <a:r>
            <a:rPr lang="ru-RU" sz="1800" dirty="0"/>
            <a:t> </a:t>
          </a:r>
          <a:r>
            <a:rPr lang="ru-RU" sz="1800" dirty="0" err="1"/>
            <a:t>реалізацію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та</a:t>
          </a:r>
          <a:r>
            <a:rPr lang="uk-UA" sz="1800" dirty="0"/>
            <a:t> </a:t>
          </a:r>
          <a:r>
            <a:rPr lang="ru-RU" sz="1800" dirty="0" err="1"/>
            <a:t>перестрахових</a:t>
          </a:r>
          <a:r>
            <a:rPr lang="uk-UA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неможливо</a:t>
          </a:r>
          <a:r>
            <a:rPr lang="ru-RU" sz="1800" dirty="0"/>
            <a:t> </a:t>
          </a:r>
          <a:r>
            <a:rPr lang="ru-RU" sz="1800" dirty="0" err="1"/>
            <a:t>врегулювати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, </a:t>
          </a:r>
          <a:r>
            <a:rPr lang="ru-RU" sz="1800" dirty="0" err="1"/>
            <a:t>що</a:t>
          </a:r>
          <a:r>
            <a:rPr lang="ru-RU" sz="1800" dirty="0"/>
            <a:t> </a:t>
          </a:r>
          <a:r>
            <a:rPr lang="ru-RU" sz="1800" dirty="0" err="1"/>
            <a:t>може</a:t>
          </a:r>
          <a:r>
            <a:rPr lang="ru-RU" sz="1800" dirty="0"/>
            <a:t> </a:t>
          </a:r>
          <a:r>
            <a:rPr lang="ru-RU" sz="1800" dirty="0" err="1"/>
            <a:t>порушити</a:t>
          </a:r>
          <a:r>
            <a:rPr lang="ru-RU" sz="1800" dirty="0"/>
            <a:t> права </a:t>
          </a:r>
          <a:r>
            <a:rPr lang="ru-RU" sz="1800" dirty="0" err="1"/>
            <a:t>клієнта</a:t>
          </a:r>
          <a:r>
            <a:rPr lang="ru-RU" sz="1800" dirty="0"/>
            <a:t>.</a:t>
          </a:r>
          <a:r>
            <a:rPr lang="ru-RU" sz="500" dirty="0"/>
            <a:t>.</a:t>
          </a:r>
          <a:endParaRPr lang="ru-UA" sz="500" dirty="0"/>
        </a:p>
      </dgm:t>
    </dgm:pt>
    <dgm:pt modelId="{CD8BDF9F-D51E-4FE5-BF71-64D68F54BA81}" type="parTrans" cxnId="{DFE87C98-CBA9-4061-8072-8DBC81DAB2FB}">
      <dgm:prSet/>
      <dgm:spPr/>
      <dgm:t>
        <a:bodyPr/>
        <a:lstStyle/>
        <a:p>
          <a:endParaRPr lang="x-none"/>
        </a:p>
      </dgm:t>
    </dgm:pt>
    <dgm:pt modelId="{278776C1-BA49-4F09-9B05-B5FD75E8873F}" type="sibTrans" cxnId="{DFE87C98-CBA9-4061-8072-8DBC81DAB2FB}">
      <dgm:prSet/>
      <dgm:spPr/>
      <dgm:t>
        <a:bodyPr/>
        <a:lstStyle/>
        <a:p>
          <a:endParaRPr lang="x-none"/>
        </a:p>
      </dgm:t>
    </dgm:pt>
    <dgm:pt modelId="{96E46F51-5339-440A-8A70-B7478905C92A}" type="pres">
      <dgm:prSet presAssocID="{F0F75801-D6DF-4CC3-AAFD-7342928297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19DD8A-44A9-4733-BBA5-B1C7519E5470}" type="pres">
      <dgm:prSet presAssocID="{5A1373DC-F97D-4843-B789-BD54A14AFF1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95FA-A493-4291-9472-117011CD935D}" type="pres">
      <dgm:prSet presAssocID="{BACDA407-4145-48A9-A519-FE449C730FB4}" presName="spacer" presStyleCnt="0"/>
      <dgm:spPr/>
    </dgm:pt>
    <dgm:pt modelId="{41769C3B-41C0-4CC7-ADFD-5C6CD02BA697}" type="pres">
      <dgm:prSet presAssocID="{29CDAB08-C8BE-4ADE-A1C3-08D7E1BD36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566AC-4C96-4837-AAB4-94DC7A461D11}" type="pres">
      <dgm:prSet presAssocID="{53266B8A-FB05-4C3D-884D-C31EBCE8E3C3}" presName="spacer" presStyleCnt="0"/>
      <dgm:spPr/>
    </dgm:pt>
    <dgm:pt modelId="{3134637C-B2CB-422B-89CD-8F8BE738ED2D}" type="pres">
      <dgm:prSet presAssocID="{012C68F9-E4D9-4A01-889D-B71782F1051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6CFC5-9EA0-450C-BAF4-F175F6E2135A}" type="pres">
      <dgm:prSet presAssocID="{FBE0179C-44BA-465B-93F2-609D87DD48EE}" presName="spacer" presStyleCnt="0"/>
      <dgm:spPr/>
    </dgm:pt>
    <dgm:pt modelId="{3FC786CE-1450-42F8-80D8-7E9894439474}" type="pres">
      <dgm:prSet presAssocID="{7CCCCD92-B7F2-4FC7-A253-D634BFBD39F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D2CCD5-DB61-4FB9-A3EF-CB73621D008C}" type="presOf" srcId="{012C68F9-E4D9-4A01-889D-B71782F1051C}" destId="{3134637C-B2CB-422B-89CD-8F8BE738ED2D}" srcOrd="0" destOrd="0" presId="urn:microsoft.com/office/officeart/2005/8/layout/vList2"/>
    <dgm:cxn modelId="{08F6AA53-BA34-4F6B-8AA7-52FBC40F6DEF}" srcId="{F0F75801-D6DF-4CC3-AAFD-73429282970E}" destId="{5A1373DC-F97D-4843-B789-BD54A14AFF1E}" srcOrd="0" destOrd="0" parTransId="{32650B4A-15B8-4858-963E-AA9E47F9A385}" sibTransId="{BACDA407-4145-48A9-A519-FE449C730FB4}"/>
    <dgm:cxn modelId="{A8580DA6-F25E-43EC-89BC-5097D858D099}" type="presOf" srcId="{5A1373DC-F97D-4843-B789-BD54A14AFF1E}" destId="{3919DD8A-44A9-4733-BBA5-B1C7519E5470}" srcOrd="0" destOrd="0" presId="urn:microsoft.com/office/officeart/2005/8/layout/vList2"/>
    <dgm:cxn modelId="{0C54744B-9CCD-4928-917B-CFC20D0F0C89}" srcId="{F0F75801-D6DF-4CC3-AAFD-73429282970E}" destId="{29CDAB08-C8BE-4ADE-A1C3-08D7E1BD3625}" srcOrd="1" destOrd="0" parTransId="{B514EDD8-BA6B-4C94-B5AD-7FD3575FD020}" sibTransId="{53266B8A-FB05-4C3D-884D-C31EBCE8E3C3}"/>
    <dgm:cxn modelId="{55617339-6136-43BA-8F6F-D7B1EFFC72B2}" type="presOf" srcId="{29CDAB08-C8BE-4ADE-A1C3-08D7E1BD3625}" destId="{41769C3B-41C0-4CC7-ADFD-5C6CD02BA697}" srcOrd="0" destOrd="0" presId="urn:microsoft.com/office/officeart/2005/8/layout/vList2"/>
    <dgm:cxn modelId="{DB4FA87F-9BFC-4AE6-8DC6-468D9E6E5AC0}" type="presOf" srcId="{7CCCCD92-B7F2-4FC7-A253-D634BFBD39F9}" destId="{3FC786CE-1450-42F8-80D8-7E9894439474}" srcOrd="0" destOrd="0" presId="urn:microsoft.com/office/officeart/2005/8/layout/vList2"/>
    <dgm:cxn modelId="{AE4B2992-2CC2-4FE7-9895-A8008BD56CFA}" srcId="{F0F75801-D6DF-4CC3-AAFD-73429282970E}" destId="{012C68F9-E4D9-4A01-889D-B71782F1051C}" srcOrd="2" destOrd="0" parTransId="{3EF7398E-7795-4DE5-9330-CD5A3C7A1872}" sibTransId="{FBE0179C-44BA-465B-93F2-609D87DD48EE}"/>
    <dgm:cxn modelId="{DFE87C98-CBA9-4061-8072-8DBC81DAB2FB}" srcId="{F0F75801-D6DF-4CC3-AAFD-73429282970E}" destId="{7CCCCD92-B7F2-4FC7-A253-D634BFBD39F9}" srcOrd="3" destOrd="0" parTransId="{CD8BDF9F-D51E-4FE5-BF71-64D68F54BA81}" sibTransId="{278776C1-BA49-4F09-9B05-B5FD75E8873F}"/>
    <dgm:cxn modelId="{7081A73D-D4CE-4CB2-81FC-604455BF5084}" type="presOf" srcId="{F0F75801-D6DF-4CC3-AAFD-73429282970E}" destId="{96E46F51-5339-440A-8A70-B7478905C92A}" srcOrd="0" destOrd="0" presId="urn:microsoft.com/office/officeart/2005/8/layout/vList2"/>
    <dgm:cxn modelId="{06E309CC-4AE4-41D6-8DD0-37D059D128B9}" type="presParOf" srcId="{96E46F51-5339-440A-8A70-B7478905C92A}" destId="{3919DD8A-44A9-4733-BBA5-B1C7519E5470}" srcOrd="0" destOrd="0" presId="urn:microsoft.com/office/officeart/2005/8/layout/vList2"/>
    <dgm:cxn modelId="{F162CDFE-AC57-497D-AFD9-E76503099465}" type="presParOf" srcId="{96E46F51-5339-440A-8A70-B7478905C92A}" destId="{A52995FA-A493-4291-9472-117011CD935D}" srcOrd="1" destOrd="0" presId="urn:microsoft.com/office/officeart/2005/8/layout/vList2"/>
    <dgm:cxn modelId="{3AA8DCD3-D07B-4323-BCD0-47C82B1EDD5C}" type="presParOf" srcId="{96E46F51-5339-440A-8A70-B7478905C92A}" destId="{41769C3B-41C0-4CC7-ADFD-5C6CD02BA697}" srcOrd="2" destOrd="0" presId="urn:microsoft.com/office/officeart/2005/8/layout/vList2"/>
    <dgm:cxn modelId="{E2AA6D31-9891-4C64-9073-011074F2E882}" type="presParOf" srcId="{96E46F51-5339-440A-8A70-B7478905C92A}" destId="{401566AC-4C96-4837-AAB4-94DC7A461D11}" srcOrd="3" destOrd="0" presId="urn:microsoft.com/office/officeart/2005/8/layout/vList2"/>
    <dgm:cxn modelId="{BEE0C04D-555C-42F0-9BE8-EC2D997B0F12}" type="presParOf" srcId="{96E46F51-5339-440A-8A70-B7478905C92A}" destId="{3134637C-B2CB-422B-89CD-8F8BE738ED2D}" srcOrd="4" destOrd="0" presId="urn:microsoft.com/office/officeart/2005/8/layout/vList2"/>
    <dgm:cxn modelId="{BF6792A9-8967-4E3E-8F90-193B1BDE8621}" type="presParOf" srcId="{96E46F51-5339-440A-8A70-B7478905C92A}" destId="{F166CFC5-9EA0-450C-BAF4-F175F6E2135A}" srcOrd="5" destOrd="0" presId="urn:microsoft.com/office/officeart/2005/8/layout/vList2"/>
    <dgm:cxn modelId="{31FECA60-D1C2-4820-8DA3-45AFDF15286A}" type="presParOf" srcId="{96E46F51-5339-440A-8A70-B7478905C92A}" destId="{3FC786CE-1450-42F8-80D8-7E98944394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708697-EDCA-481C-AE89-279EC21558B7}" type="doc">
      <dgm:prSet loTypeId="urn:microsoft.com/office/officeart/2005/8/layout/cycle8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186E9732-2A39-498F-B039-25AE70466C97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Повна цивільна дієздатність</a:t>
          </a:r>
          <a:endParaRPr lang="ru-UA" sz="1400" b="1" dirty="0"/>
        </a:p>
      </dgm:t>
    </dgm:pt>
    <dgm:pt modelId="{4763AC7C-6398-4229-93E5-31DCEE6B5AD4}" type="parTrans" cxnId="{62D15067-A375-414D-B8EC-8876B3CAA049}">
      <dgm:prSet/>
      <dgm:spPr/>
      <dgm:t>
        <a:bodyPr/>
        <a:lstStyle/>
        <a:p>
          <a:endParaRPr lang="x-none"/>
        </a:p>
      </dgm:t>
    </dgm:pt>
    <dgm:pt modelId="{FA70C43C-EA26-4697-BB15-CA0C39118DBE}" type="sibTrans" cxnId="{62D15067-A375-414D-B8EC-8876B3CAA049}">
      <dgm:prSet/>
      <dgm:spPr/>
      <dgm:t>
        <a:bodyPr/>
        <a:lstStyle/>
        <a:p>
          <a:endParaRPr lang="x-none"/>
        </a:p>
      </dgm:t>
    </dgm:pt>
    <dgm:pt modelId="{3B4329AE-9A0F-4B78-827B-6024F9DE51DD}">
      <dgm:prSet custT="1"/>
      <dgm:spPr>
        <a:solidFill>
          <a:srgbClr val="C00000"/>
        </a:solidFill>
      </dgm:spPr>
      <dgm:t>
        <a:bodyPr/>
        <a:lstStyle/>
        <a:p>
          <a:pPr algn="ctr"/>
          <a:r>
            <a:rPr lang="ru-RU" sz="1400" b="1" dirty="0" err="1"/>
            <a:t>Підтверджений</a:t>
          </a:r>
          <a:r>
            <a:rPr lang="ru-RU" sz="1400" b="1" dirty="0"/>
            <a:t> </a:t>
          </a:r>
          <a:r>
            <a:rPr lang="ru-RU" sz="1400" b="1" dirty="0" err="1"/>
            <a:t>необхідний</a:t>
          </a:r>
          <a:r>
            <a:rPr lang="ru-RU" sz="1400" b="1" dirty="0"/>
            <a:t> </a:t>
          </a:r>
          <a:r>
            <a:rPr lang="ru-RU" sz="1400" b="1" dirty="0" err="1"/>
            <a:t>рівень</a:t>
          </a:r>
          <a:r>
            <a:rPr lang="ru-RU" sz="1400" b="1" dirty="0"/>
            <a:t> </a:t>
          </a:r>
          <a:r>
            <a:rPr lang="ru-RU" sz="1400" b="1" dirty="0" err="1"/>
            <a:t>знань</a:t>
          </a:r>
          <a:r>
            <a:rPr lang="ru-RU" sz="1400" b="1" dirty="0"/>
            <a:t> </a:t>
          </a:r>
          <a:r>
            <a:rPr lang="ru-RU" sz="1400" b="1" dirty="0" err="1"/>
            <a:t>відповідно</a:t>
          </a:r>
          <a:r>
            <a:rPr lang="ru-RU" sz="1400" b="1" dirty="0"/>
            <a:t> до статей 83 і 84 Закону</a:t>
          </a:r>
          <a:endParaRPr lang="ru-UA" sz="1400" b="1" dirty="0"/>
        </a:p>
      </dgm:t>
    </dgm:pt>
    <dgm:pt modelId="{2537946F-D864-49F7-BEBE-553E8A732F08}" type="parTrans" cxnId="{479C1DBB-7D6D-4A19-9ABA-77F4396E38E2}">
      <dgm:prSet/>
      <dgm:spPr/>
      <dgm:t>
        <a:bodyPr/>
        <a:lstStyle/>
        <a:p>
          <a:endParaRPr lang="x-none"/>
        </a:p>
      </dgm:t>
    </dgm:pt>
    <dgm:pt modelId="{7744A17C-83F5-42E8-8229-8F771C59241D}" type="sibTrans" cxnId="{479C1DBB-7D6D-4A19-9ABA-77F4396E38E2}">
      <dgm:prSet/>
      <dgm:spPr/>
      <dgm:t>
        <a:bodyPr/>
        <a:lstStyle/>
        <a:p>
          <a:endParaRPr lang="x-none"/>
        </a:p>
      </dgm:t>
    </dgm:pt>
    <dgm:pt modelId="{4AD1F37F-7549-4014-AAC3-EA4949F0BB33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Бездоганна ділова репутація</a:t>
          </a:r>
          <a:endParaRPr lang="ru-UA" sz="1400" b="1" dirty="0"/>
        </a:p>
      </dgm:t>
    </dgm:pt>
    <dgm:pt modelId="{98FE423D-6D41-4243-ADD0-F83722515EA0}" type="parTrans" cxnId="{75DFFD6E-4C0B-41D7-8F40-C451EF8FC6A3}">
      <dgm:prSet/>
      <dgm:spPr/>
      <dgm:t>
        <a:bodyPr/>
        <a:lstStyle/>
        <a:p>
          <a:endParaRPr lang="x-none"/>
        </a:p>
      </dgm:t>
    </dgm:pt>
    <dgm:pt modelId="{35325CDF-05C2-4F23-BAEB-F67F75EF7E69}" type="sibTrans" cxnId="{75DFFD6E-4C0B-41D7-8F40-C451EF8FC6A3}">
      <dgm:prSet/>
      <dgm:spPr/>
      <dgm:t>
        <a:bodyPr/>
        <a:lstStyle/>
        <a:p>
          <a:endParaRPr lang="x-none"/>
        </a:p>
      </dgm:t>
    </dgm:pt>
    <dgm:pt modelId="{6F797E7B-34C3-44CB-8C97-859665EC42F2}">
      <dgm:prSet custT="1"/>
      <dgm:spPr>
        <a:solidFill>
          <a:srgbClr val="C00000"/>
        </a:solidFill>
      </dgm:spPr>
      <dgm:t>
        <a:bodyPr/>
        <a:lstStyle/>
        <a:p>
          <a:r>
            <a:rPr lang="ru-RU" sz="1400" b="1" dirty="0" err="1"/>
            <a:t>Чинний</a:t>
          </a:r>
          <a:r>
            <a:rPr lang="ru-RU" sz="1400" b="1" dirty="0"/>
            <a:t> </a:t>
          </a:r>
          <a:r>
            <a:rPr lang="ru-RU" sz="1400" b="1" dirty="0" err="1"/>
            <a:t>договір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</a:t>
          </a:r>
          <a:r>
            <a:rPr lang="ru-RU" sz="1400" b="1" dirty="0" err="1"/>
            <a:t>відповідальності</a:t>
          </a:r>
          <a:r>
            <a:rPr lang="ru-RU" sz="1400" b="1" dirty="0"/>
            <a:t> за </a:t>
          </a:r>
          <a:r>
            <a:rPr lang="ru-RU" sz="1400" b="1" dirty="0" err="1"/>
            <a:t>класом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13</a:t>
          </a:r>
          <a:endParaRPr lang="ru-UA" sz="1400" b="1" dirty="0"/>
        </a:p>
      </dgm:t>
    </dgm:pt>
    <dgm:pt modelId="{6D17B72F-9C32-4E1D-AFD7-AF58ADCD4D6C}" type="parTrans" cxnId="{7D85F12C-5378-45CF-BAEA-BD7BBF6E3608}">
      <dgm:prSet/>
      <dgm:spPr/>
      <dgm:t>
        <a:bodyPr/>
        <a:lstStyle/>
        <a:p>
          <a:endParaRPr lang="x-none"/>
        </a:p>
      </dgm:t>
    </dgm:pt>
    <dgm:pt modelId="{F3E0E0E0-8FB5-4799-91E0-F6AB57E90A2F}" type="sibTrans" cxnId="{7D85F12C-5378-45CF-BAEA-BD7BBF6E3608}">
      <dgm:prSet/>
      <dgm:spPr/>
      <dgm:t>
        <a:bodyPr/>
        <a:lstStyle/>
        <a:p>
          <a:endParaRPr lang="x-none"/>
        </a:p>
      </dgm:t>
    </dgm:pt>
    <dgm:pt modelId="{3931636D-6DBE-4D44-8B26-176D174BDE1B}" type="pres">
      <dgm:prSet presAssocID="{96708697-EDCA-481C-AE89-279EC21558B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106FF6-9E21-41E7-B2CA-D43AB9BC41CB}" type="pres">
      <dgm:prSet presAssocID="{96708697-EDCA-481C-AE89-279EC21558B7}" presName="wedge1" presStyleLbl="node1" presStyleIdx="0" presStyleCnt="4"/>
      <dgm:spPr/>
      <dgm:t>
        <a:bodyPr/>
        <a:lstStyle/>
        <a:p>
          <a:endParaRPr lang="ru-RU"/>
        </a:p>
      </dgm:t>
    </dgm:pt>
    <dgm:pt modelId="{F2E8D97F-6444-4048-8B31-09B9EB0A8758}" type="pres">
      <dgm:prSet presAssocID="{96708697-EDCA-481C-AE89-279EC21558B7}" presName="dummy1a" presStyleCnt="0"/>
      <dgm:spPr/>
    </dgm:pt>
    <dgm:pt modelId="{14EE00D6-1ED6-4F0F-B37B-4C9E4E4AA916}" type="pres">
      <dgm:prSet presAssocID="{96708697-EDCA-481C-AE89-279EC21558B7}" presName="dummy1b" presStyleCnt="0"/>
      <dgm:spPr/>
    </dgm:pt>
    <dgm:pt modelId="{C83A6564-7D0A-46C6-90EA-BFC0D87E2680}" type="pres">
      <dgm:prSet presAssocID="{96708697-EDCA-481C-AE89-279EC21558B7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01AF26-E2AA-4FC0-9527-0F778833C3AB}" type="pres">
      <dgm:prSet presAssocID="{96708697-EDCA-481C-AE89-279EC21558B7}" presName="wedge2" presStyleLbl="node1" presStyleIdx="1" presStyleCnt="4"/>
      <dgm:spPr/>
      <dgm:t>
        <a:bodyPr/>
        <a:lstStyle/>
        <a:p>
          <a:endParaRPr lang="ru-RU"/>
        </a:p>
      </dgm:t>
    </dgm:pt>
    <dgm:pt modelId="{CD4ECA31-FAEB-42B7-9F85-2977F512D05B}" type="pres">
      <dgm:prSet presAssocID="{96708697-EDCA-481C-AE89-279EC21558B7}" presName="dummy2a" presStyleCnt="0"/>
      <dgm:spPr/>
    </dgm:pt>
    <dgm:pt modelId="{DECE2225-1E68-436E-B913-67A439096140}" type="pres">
      <dgm:prSet presAssocID="{96708697-EDCA-481C-AE89-279EC21558B7}" presName="dummy2b" presStyleCnt="0"/>
      <dgm:spPr/>
    </dgm:pt>
    <dgm:pt modelId="{BDC1C572-A538-4D79-AE0D-383632F27B56}" type="pres">
      <dgm:prSet presAssocID="{96708697-EDCA-481C-AE89-279EC21558B7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7183D3-4683-4E69-81EE-C2F1C11639D6}" type="pres">
      <dgm:prSet presAssocID="{96708697-EDCA-481C-AE89-279EC21558B7}" presName="wedge3" presStyleLbl="node1" presStyleIdx="2" presStyleCnt="4"/>
      <dgm:spPr/>
      <dgm:t>
        <a:bodyPr/>
        <a:lstStyle/>
        <a:p>
          <a:endParaRPr lang="ru-RU"/>
        </a:p>
      </dgm:t>
    </dgm:pt>
    <dgm:pt modelId="{673AC322-89B7-4546-9CAE-D98E44043DE2}" type="pres">
      <dgm:prSet presAssocID="{96708697-EDCA-481C-AE89-279EC21558B7}" presName="dummy3a" presStyleCnt="0"/>
      <dgm:spPr/>
    </dgm:pt>
    <dgm:pt modelId="{D54DE230-716D-4683-B82B-0592CDBE88D5}" type="pres">
      <dgm:prSet presAssocID="{96708697-EDCA-481C-AE89-279EC21558B7}" presName="dummy3b" presStyleCnt="0"/>
      <dgm:spPr/>
    </dgm:pt>
    <dgm:pt modelId="{7FE46F33-E751-4640-94D3-2928084950C9}" type="pres">
      <dgm:prSet presAssocID="{96708697-EDCA-481C-AE89-279EC21558B7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C3022-1037-40F6-92AA-ADA4028143D3}" type="pres">
      <dgm:prSet presAssocID="{96708697-EDCA-481C-AE89-279EC21558B7}" presName="wedge4" presStyleLbl="node1" presStyleIdx="3" presStyleCnt="4"/>
      <dgm:spPr/>
      <dgm:t>
        <a:bodyPr/>
        <a:lstStyle/>
        <a:p>
          <a:endParaRPr lang="ru-RU"/>
        </a:p>
      </dgm:t>
    </dgm:pt>
    <dgm:pt modelId="{36C69262-C9D8-4374-8D3F-8D356EC3099C}" type="pres">
      <dgm:prSet presAssocID="{96708697-EDCA-481C-AE89-279EC21558B7}" presName="dummy4a" presStyleCnt="0"/>
      <dgm:spPr/>
    </dgm:pt>
    <dgm:pt modelId="{6BA7667A-21A1-44D5-95B4-B4A328181467}" type="pres">
      <dgm:prSet presAssocID="{96708697-EDCA-481C-AE89-279EC21558B7}" presName="dummy4b" presStyleCnt="0"/>
      <dgm:spPr/>
    </dgm:pt>
    <dgm:pt modelId="{EF166EB9-5185-4D58-BE8D-14A9B4F671E2}" type="pres">
      <dgm:prSet presAssocID="{96708697-EDCA-481C-AE89-279EC21558B7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2F8FF-553A-4ABB-99AA-276CD1E59877}" type="pres">
      <dgm:prSet presAssocID="{FA70C43C-EA26-4697-BB15-CA0C39118DBE}" presName="arrowWedge1" presStyleLbl="fgSibTrans2D1" presStyleIdx="0" presStyleCnt="4"/>
      <dgm:spPr/>
    </dgm:pt>
    <dgm:pt modelId="{CC5688DC-84D5-4829-AFDC-9E32447553F6}" type="pres">
      <dgm:prSet presAssocID="{7744A17C-83F5-42E8-8229-8F771C59241D}" presName="arrowWedge2" presStyleLbl="fgSibTrans2D1" presStyleIdx="1" presStyleCnt="4"/>
      <dgm:spPr/>
    </dgm:pt>
    <dgm:pt modelId="{41168821-CCF4-462B-BE78-81D284D1F415}" type="pres">
      <dgm:prSet presAssocID="{35325CDF-05C2-4F23-BAEB-F67F75EF7E69}" presName="arrowWedge3" presStyleLbl="fgSibTrans2D1" presStyleIdx="2" presStyleCnt="4"/>
      <dgm:spPr/>
    </dgm:pt>
    <dgm:pt modelId="{522E3A29-259E-4BBB-B6DD-8A427DE01254}" type="pres">
      <dgm:prSet presAssocID="{F3E0E0E0-8FB5-4799-91E0-F6AB57E90A2F}" presName="arrowWedge4" presStyleLbl="fgSibTrans2D1" presStyleIdx="3" presStyleCnt="4"/>
      <dgm:spPr/>
    </dgm:pt>
  </dgm:ptLst>
  <dgm:cxnLst>
    <dgm:cxn modelId="{A5D498B8-18A4-46B2-8A83-B113AA6B4450}" type="presOf" srcId="{4AD1F37F-7549-4014-AAC3-EA4949F0BB33}" destId="{7FE46F33-E751-4640-94D3-2928084950C9}" srcOrd="1" destOrd="0" presId="urn:microsoft.com/office/officeart/2005/8/layout/cycle8"/>
    <dgm:cxn modelId="{CC5AE871-32AC-4F34-A1C6-54C673AFD081}" type="presOf" srcId="{4AD1F37F-7549-4014-AAC3-EA4949F0BB33}" destId="{AE7183D3-4683-4E69-81EE-C2F1C11639D6}" srcOrd="0" destOrd="0" presId="urn:microsoft.com/office/officeart/2005/8/layout/cycle8"/>
    <dgm:cxn modelId="{479C1DBB-7D6D-4A19-9ABA-77F4396E38E2}" srcId="{96708697-EDCA-481C-AE89-279EC21558B7}" destId="{3B4329AE-9A0F-4B78-827B-6024F9DE51DD}" srcOrd="1" destOrd="0" parTransId="{2537946F-D864-49F7-BEBE-553E8A732F08}" sibTransId="{7744A17C-83F5-42E8-8229-8F771C59241D}"/>
    <dgm:cxn modelId="{E5E9EBB8-A67C-4984-91EB-A1A10524D4BA}" type="presOf" srcId="{186E9732-2A39-498F-B039-25AE70466C97}" destId="{C83A6564-7D0A-46C6-90EA-BFC0D87E2680}" srcOrd="1" destOrd="0" presId="urn:microsoft.com/office/officeart/2005/8/layout/cycle8"/>
    <dgm:cxn modelId="{94C42978-987A-4A21-A61E-111A14717A16}" type="presOf" srcId="{6F797E7B-34C3-44CB-8C97-859665EC42F2}" destId="{46AC3022-1037-40F6-92AA-ADA4028143D3}" srcOrd="0" destOrd="0" presId="urn:microsoft.com/office/officeart/2005/8/layout/cycle8"/>
    <dgm:cxn modelId="{9767AE8B-E6FE-4FC5-AA92-74C9D8033791}" type="presOf" srcId="{3B4329AE-9A0F-4B78-827B-6024F9DE51DD}" destId="{BDC1C572-A538-4D79-AE0D-383632F27B56}" srcOrd="1" destOrd="0" presId="urn:microsoft.com/office/officeart/2005/8/layout/cycle8"/>
    <dgm:cxn modelId="{75DFFD6E-4C0B-41D7-8F40-C451EF8FC6A3}" srcId="{96708697-EDCA-481C-AE89-279EC21558B7}" destId="{4AD1F37F-7549-4014-AAC3-EA4949F0BB33}" srcOrd="2" destOrd="0" parTransId="{98FE423D-6D41-4243-ADD0-F83722515EA0}" sibTransId="{35325CDF-05C2-4F23-BAEB-F67F75EF7E69}"/>
    <dgm:cxn modelId="{D9E8ADF3-BC6D-4348-B90F-72186A49E93D}" type="presOf" srcId="{6F797E7B-34C3-44CB-8C97-859665EC42F2}" destId="{EF166EB9-5185-4D58-BE8D-14A9B4F671E2}" srcOrd="1" destOrd="0" presId="urn:microsoft.com/office/officeart/2005/8/layout/cycle8"/>
    <dgm:cxn modelId="{3EEDBAD6-F643-413C-8DEC-E864E355B388}" type="presOf" srcId="{96708697-EDCA-481C-AE89-279EC21558B7}" destId="{3931636D-6DBE-4D44-8B26-176D174BDE1B}" srcOrd="0" destOrd="0" presId="urn:microsoft.com/office/officeart/2005/8/layout/cycle8"/>
    <dgm:cxn modelId="{62D15067-A375-414D-B8EC-8876B3CAA049}" srcId="{96708697-EDCA-481C-AE89-279EC21558B7}" destId="{186E9732-2A39-498F-B039-25AE70466C97}" srcOrd="0" destOrd="0" parTransId="{4763AC7C-6398-4229-93E5-31DCEE6B5AD4}" sibTransId="{FA70C43C-EA26-4697-BB15-CA0C39118DBE}"/>
    <dgm:cxn modelId="{7D85F12C-5378-45CF-BAEA-BD7BBF6E3608}" srcId="{96708697-EDCA-481C-AE89-279EC21558B7}" destId="{6F797E7B-34C3-44CB-8C97-859665EC42F2}" srcOrd="3" destOrd="0" parTransId="{6D17B72F-9C32-4E1D-AFD7-AF58ADCD4D6C}" sibTransId="{F3E0E0E0-8FB5-4799-91E0-F6AB57E90A2F}"/>
    <dgm:cxn modelId="{66849920-EBA2-45C1-B9B1-90CE6F1B91B2}" type="presOf" srcId="{186E9732-2A39-498F-B039-25AE70466C97}" destId="{0C106FF6-9E21-41E7-B2CA-D43AB9BC41CB}" srcOrd="0" destOrd="0" presId="urn:microsoft.com/office/officeart/2005/8/layout/cycle8"/>
    <dgm:cxn modelId="{20B4692E-59A3-4C25-989C-D856A7AE3ACF}" type="presOf" srcId="{3B4329AE-9A0F-4B78-827B-6024F9DE51DD}" destId="{9E01AF26-E2AA-4FC0-9527-0F778833C3AB}" srcOrd="0" destOrd="0" presId="urn:microsoft.com/office/officeart/2005/8/layout/cycle8"/>
    <dgm:cxn modelId="{CEBFFB64-C7D0-41C0-85D2-4864A9760614}" type="presParOf" srcId="{3931636D-6DBE-4D44-8B26-176D174BDE1B}" destId="{0C106FF6-9E21-41E7-B2CA-D43AB9BC41CB}" srcOrd="0" destOrd="0" presId="urn:microsoft.com/office/officeart/2005/8/layout/cycle8"/>
    <dgm:cxn modelId="{922F5A13-A850-4E8A-A157-D8B62F7789A1}" type="presParOf" srcId="{3931636D-6DBE-4D44-8B26-176D174BDE1B}" destId="{F2E8D97F-6444-4048-8B31-09B9EB0A8758}" srcOrd="1" destOrd="0" presId="urn:microsoft.com/office/officeart/2005/8/layout/cycle8"/>
    <dgm:cxn modelId="{F004E61F-85C2-462C-AD9E-2DC8957E82D3}" type="presParOf" srcId="{3931636D-6DBE-4D44-8B26-176D174BDE1B}" destId="{14EE00D6-1ED6-4F0F-B37B-4C9E4E4AA916}" srcOrd="2" destOrd="0" presId="urn:microsoft.com/office/officeart/2005/8/layout/cycle8"/>
    <dgm:cxn modelId="{312E7AC1-441B-4C91-9CB9-30B64A342C9B}" type="presParOf" srcId="{3931636D-6DBE-4D44-8B26-176D174BDE1B}" destId="{C83A6564-7D0A-46C6-90EA-BFC0D87E2680}" srcOrd="3" destOrd="0" presId="urn:microsoft.com/office/officeart/2005/8/layout/cycle8"/>
    <dgm:cxn modelId="{EA8BB0BD-D715-4DFF-A0BE-01502E9ADDA2}" type="presParOf" srcId="{3931636D-6DBE-4D44-8B26-176D174BDE1B}" destId="{9E01AF26-E2AA-4FC0-9527-0F778833C3AB}" srcOrd="4" destOrd="0" presId="urn:microsoft.com/office/officeart/2005/8/layout/cycle8"/>
    <dgm:cxn modelId="{46C69319-AED1-49AD-A10B-ECA2750D5AE9}" type="presParOf" srcId="{3931636D-6DBE-4D44-8B26-176D174BDE1B}" destId="{CD4ECA31-FAEB-42B7-9F85-2977F512D05B}" srcOrd="5" destOrd="0" presId="urn:microsoft.com/office/officeart/2005/8/layout/cycle8"/>
    <dgm:cxn modelId="{CDDA2239-8701-45E6-9AD8-F8E51E28FD18}" type="presParOf" srcId="{3931636D-6DBE-4D44-8B26-176D174BDE1B}" destId="{DECE2225-1E68-436E-B913-67A439096140}" srcOrd="6" destOrd="0" presId="urn:microsoft.com/office/officeart/2005/8/layout/cycle8"/>
    <dgm:cxn modelId="{5E3D6D51-177E-4BE3-B0FF-C95590823C10}" type="presParOf" srcId="{3931636D-6DBE-4D44-8B26-176D174BDE1B}" destId="{BDC1C572-A538-4D79-AE0D-383632F27B56}" srcOrd="7" destOrd="0" presId="urn:microsoft.com/office/officeart/2005/8/layout/cycle8"/>
    <dgm:cxn modelId="{A8FCD1CF-6F15-4073-8191-FF96797F7927}" type="presParOf" srcId="{3931636D-6DBE-4D44-8B26-176D174BDE1B}" destId="{AE7183D3-4683-4E69-81EE-C2F1C11639D6}" srcOrd="8" destOrd="0" presId="urn:microsoft.com/office/officeart/2005/8/layout/cycle8"/>
    <dgm:cxn modelId="{F42F0639-BB30-412E-8A39-6043FB3EA063}" type="presParOf" srcId="{3931636D-6DBE-4D44-8B26-176D174BDE1B}" destId="{673AC322-89B7-4546-9CAE-D98E44043DE2}" srcOrd="9" destOrd="0" presId="urn:microsoft.com/office/officeart/2005/8/layout/cycle8"/>
    <dgm:cxn modelId="{2ACBE2CE-C6A3-42C2-ABCA-2C12E9DF8A78}" type="presParOf" srcId="{3931636D-6DBE-4D44-8B26-176D174BDE1B}" destId="{D54DE230-716D-4683-B82B-0592CDBE88D5}" srcOrd="10" destOrd="0" presId="urn:microsoft.com/office/officeart/2005/8/layout/cycle8"/>
    <dgm:cxn modelId="{CC84D84F-9D6C-41E6-831C-E5F1748E8722}" type="presParOf" srcId="{3931636D-6DBE-4D44-8B26-176D174BDE1B}" destId="{7FE46F33-E751-4640-94D3-2928084950C9}" srcOrd="11" destOrd="0" presId="urn:microsoft.com/office/officeart/2005/8/layout/cycle8"/>
    <dgm:cxn modelId="{206B6576-B50C-47F0-A6F4-445C81FD5336}" type="presParOf" srcId="{3931636D-6DBE-4D44-8B26-176D174BDE1B}" destId="{46AC3022-1037-40F6-92AA-ADA4028143D3}" srcOrd="12" destOrd="0" presId="urn:microsoft.com/office/officeart/2005/8/layout/cycle8"/>
    <dgm:cxn modelId="{FCF21BF6-9C03-4FF5-ADB3-BEFBBEA81F4C}" type="presParOf" srcId="{3931636D-6DBE-4D44-8B26-176D174BDE1B}" destId="{36C69262-C9D8-4374-8D3F-8D356EC3099C}" srcOrd="13" destOrd="0" presId="urn:microsoft.com/office/officeart/2005/8/layout/cycle8"/>
    <dgm:cxn modelId="{637C932D-8060-4EFA-B744-404FC54D4EE5}" type="presParOf" srcId="{3931636D-6DBE-4D44-8B26-176D174BDE1B}" destId="{6BA7667A-21A1-44D5-95B4-B4A328181467}" srcOrd="14" destOrd="0" presId="urn:microsoft.com/office/officeart/2005/8/layout/cycle8"/>
    <dgm:cxn modelId="{1E0CEBDA-BFEE-4A44-8947-7C0268AF3507}" type="presParOf" srcId="{3931636D-6DBE-4D44-8B26-176D174BDE1B}" destId="{EF166EB9-5185-4D58-BE8D-14A9B4F671E2}" srcOrd="15" destOrd="0" presId="urn:microsoft.com/office/officeart/2005/8/layout/cycle8"/>
    <dgm:cxn modelId="{8B25CB64-2A4D-4BEA-B091-4FB683484F12}" type="presParOf" srcId="{3931636D-6DBE-4D44-8B26-176D174BDE1B}" destId="{9832F8FF-553A-4ABB-99AA-276CD1E59877}" srcOrd="16" destOrd="0" presId="urn:microsoft.com/office/officeart/2005/8/layout/cycle8"/>
    <dgm:cxn modelId="{59F103F4-63AC-405A-8DC3-990E042E75C4}" type="presParOf" srcId="{3931636D-6DBE-4D44-8B26-176D174BDE1B}" destId="{CC5688DC-84D5-4829-AFDC-9E32447553F6}" srcOrd="17" destOrd="0" presId="urn:microsoft.com/office/officeart/2005/8/layout/cycle8"/>
    <dgm:cxn modelId="{1306F5D6-245E-4FE8-AC78-46F44D97808B}" type="presParOf" srcId="{3931636D-6DBE-4D44-8B26-176D174BDE1B}" destId="{41168821-CCF4-462B-BE78-81D284D1F415}" srcOrd="18" destOrd="0" presId="urn:microsoft.com/office/officeart/2005/8/layout/cycle8"/>
    <dgm:cxn modelId="{4A41D427-A1D6-4166-AF14-BDD4010037ED}" type="presParOf" srcId="{3931636D-6DBE-4D44-8B26-176D174BDE1B}" destId="{522E3A29-259E-4BBB-B6DD-8A427DE01254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F75801-D6DF-4CC3-AAFD-73429282970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5A1373DC-F97D-4843-B789-BD54A14AFF1E}">
      <dgm:prSet custT="1"/>
      <dgm:spPr>
        <a:solidFill>
          <a:srgbClr val="4D4F53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>
              <a:solidFill>
                <a:schemeClr val="bg1"/>
              </a:solidFill>
            </a:rPr>
            <a:t>Надання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інформації</a:t>
          </a:r>
          <a:r>
            <a:rPr lang="ru-RU" sz="1800" dirty="0">
              <a:solidFill>
                <a:schemeClr val="bg1"/>
              </a:solidFill>
            </a:rPr>
            <a:t> для </a:t>
          </a:r>
          <a:r>
            <a:rPr lang="ru-RU" sz="1800" dirty="0" err="1">
              <a:solidFill>
                <a:schemeClr val="bg1"/>
              </a:solidFill>
            </a:rPr>
            <a:t>рекламних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цілей</a:t>
          </a:r>
          <a:r>
            <a:rPr lang="ru-RU" sz="1800" dirty="0">
              <a:solidFill>
                <a:schemeClr val="bg1"/>
              </a:solidFill>
            </a:rPr>
            <a:t> при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здійсненні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іншої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діяльності</a:t>
          </a:r>
          <a:r>
            <a:rPr lang="ru-RU" sz="1800" dirty="0">
              <a:solidFill>
                <a:schemeClr val="bg1"/>
              </a:solidFill>
            </a:rPr>
            <a:t>, </a:t>
          </a:r>
          <a:r>
            <a:rPr lang="ru-RU" sz="1800" dirty="0" err="1">
              <a:solidFill>
                <a:schemeClr val="bg1"/>
              </a:solidFill>
            </a:rPr>
            <a:t>якщо</a:t>
          </a:r>
          <a:r>
            <a:rPr lang="ru-RU" sz="1800" dirty="0">
              <a:solidFill>
                <a:schemeClr val="bg1"/>
              </a:solidFill>
            </a:rPr>
            <a:t> особа не </a:t>
          </a:r>
          <a:r>
            <a:rPr lang="ru-RU" sz="1800" dirty="0" err="1">
              <a:solidFill>
                <a:schemeClr val="bg1"/>
              </a:solidFill>
            </a:rPr>
            <a:t>вживає</a:t>
          </a:r>
          <a:r>
            <a:rPr lang="ru-RU" sz="1800" dirty="0">
              <a:solidFill>
                <a:schemeClr val="bg1"/>
              </a:solidFill>
            </a:rPr>
            <a:t> будь-</a:t>
          </a:r>
          <a:r>
            <a:rPr lang="ru-RU" sz="1800" dirty="0" err="1">
              <a:solidFill>
                <a:schemeClr val="bg1"/>
              </a:solidFill>
            </a:rPr>
            <a:t>яких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додаткових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заходів</a:t>
          </a:r>
          <a:r>
            <a:rPr lang="ru-RU" sz="1800" dirty="0">
              <a:solidFill>
                <a:schemeClr val="bg1"/>
              </a:solidFill>
            </a:rPr>
            <a:t> для </a:t>
          </a:r>
          <a:r>
            <a:rPr lang="ru-RU" sz="1800" dirty="0" err="1">
              <a:solidFill>
                <a:schemeClr val="bg1"/>
              </a:solidFill>
            </a:rPr>
            <a:t>укладання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чи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виконання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>
              <a:solidFill>
                <a:schemeClr val="bg1"/>
              </a:solidFill>
            </a:rPr>
            <a:t>договору </a:t>
          </a:r>
          <a:r>
            <a:rPr lang="ru-RU" sz="1800" dirty="0" err="1">
              <a:solidFill>
                <a:schemeClr val="bg1"/>
              </a:solidFill>
            </a:rPr>
            <a:t>страхування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або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перестрахування</a:t>
          </a:r>
          <a:r>
            <a:rPr lang="ru-RU" sz="1800" dirty="0">
              <a:solidFill>
                <a:schemeClr val="bg1"/>
              </a:solidFill>
            </a:rPr>
            <a:t>.</a:t>
          </a:r>
          <a:endParaRPr lang="ru-UA" sz="1800" dirty="0">
            <a:solidFill>
              <a:schemeClr val="bg1"/>
            </a:solidFill>
          </a:endParaRPr>
        </a:p>
      </dgm:t>
    </dgm:pt>
    <dgm:pt modelId="{32650B4A-15B8-4858-963E-AA9E47F9A385}" type="parTrans" cxnId="{08F6AA53-BA34-4F6B-8AA7-52FBC40F6DEF}">
      <dgm:prSet/>
      <dgm:spPr/>
      <dgm:t>
        <a:bodyPr/>
        <a:lstStyle/>
        <a:p>
          <a:endParaRPr lang="x-none"/>
        </a:p>
      </dgm:t>
    </dgm:pt>
    <dgm:pt modelId="{BACDA407-4145-48A9-A519-FE449C730FB4}" type="sibTrans" cxnId="{08F6AA53-BA34-4F6B-8AA7-52FBC40F6DEF}">
      <dgm:prSet/>
      <dgm:spPr/>
      <dgm:t>
        <a:bodyPr/>
        <a:lstStyle/>
        <a:p>
          <a:endParaRPr lang="x-none"/>
        </a:p>
      </dgm:t>
    </dgm:pt>
    <dgm:pt modelId="{29CDAB08-C8BE-4ADE-A1C3-08D7E1BD3625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>
              <a:solidFill>
                <a:schemeClr val="bg1"/>
              </a:solidFill>
            </a:rPr>
            <a:t>Діяльність</a:t>
          </a:r>
          <a:r>
            <a:rPr lang="ru-RU" sz="1800" dirty="0">
              <a:solidFill>
                <a:schemeClr val="bg1"/>
              </a:solidFill>
            </a:rPr>
            <a:t> з </a:t>
          </a:r>
          <a:r>
            <a:rPr lang="ru-RU" sz="1800" dirty="0" err="1">
              <a:solidFill>
                <a:schemeClr val="bg1"/>
              </a:solidFill>
            </a:rPr>
            <a:t>оцінки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збитків</a:t>
          </a:r>
          <a:r>
            <a:rPr lang="ru-RU" sz="1800" dirty="0">
              <a:solidFill>
                <a:schemeClr val="bg1"/>
              </a:solidFill>
            </a:rPr>
            <a:t>, а </a:t>
          </a:r>
          <a:r>
            <a:rPr lang="ru-RU" sz="1800" dirty="0" err="1">
              <a:solidFill>
                <a:schemeClr val="bg1"/>
              </a:solidFill>
            </a:rPr>
            <a:t>також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оцінка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розміру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збитків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оцінювачами</a:t>
          </a:r>
          <a:r>
            <a:rPr lang="ru-RU" sz="1800" dirty="0">
              <a:solidFill>
                <a:schemeClr val="bg1"/>
              </a:solidFill>
            </a:rPr>
            <a:t> та </a:t>
          </a:r>
          <a:r>
            <a:rPr lang="ru-RU" sz="1800" dirty="0" err="1">
              <a:solidFill>
                <a:schemeClr val="bg1"/>
              </a:solidFill>
            </a:rPr>
            <a:t>суб’єктами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оціночної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діяльності</a:t>
          </a:r>
          <a:r>
            <a:rPr lang="ru-RU" sz="1800" dirty="0">
              <a:solidFill>
                <a:schemeClr val="bg1"/>
              </a:solidFill>
            </a:rPr>
            <a:t>.</a:t>
          </a:r>
          <a:endParaRPr lang="ru-UA" sz="1800" dirty="0">
            <a:solidFill>
              <a:schemeClr val="bg1"/>
            </a:solidFill>
          </a:endParaRPr>
        </a:p>
      </dgm:t>
    </dgm:pt>
    <dgm:pt modelId="{B514EDD8-BA6B-4C94-B5AD-7FD3575FD020}" type="parTrans" cxnId="{0C54744B-9CCD-4928-917B-CFC20D0F0C89}">
      <dgm:prSet/>
      <dgm:spPr/>
      <dgm:t>
        <a:bodyPr/>
        <a:lstStyle/>
        <a:p>
          <a:endParaRPr lang="x-none"/>
        </a:p>
      </dgm:t>
    </dgm:pt>
    <dgm:pt modelId="{53266B8A-FB05-4C3D-884D-C31EBCE8E3C3}" type="sibTrans" cxnId="{0C54744B-9CCD-4928-917B-CFC20D0F0C89}">
      <dgm:prSet/>
      <dgm:spPr/>
      <dgm:t>
        <a:bodyPr/>
        <a:lstStyle/>
        <a:p>
          <a:endParaRPr lang="x-none"/>
        </a:p>
      </dgm:t>
    </dgm:pt>
    <dgm:pt modelId="{012C68F9-E4D9-4A01-889D-B71782F1051C}">
      <dgm:prSet custT="1"/>
      <dgm:spPr>
        <a:solidFill>
          <a:srgbClr val="4D4F53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>
              <a:solidFill>
                <a:schemeClr val="bg1"/>
              </a:solidFill>
            </a:rPr>
            <a:t>Надання</a:t>
          </a:r>
          <a:r>
            <a:rPr lang="ru-RU" sz="1800" dirty="0">
              <a:solidFill>
                <a:schemeClr val="bg1"/>
              </a:solidFill>
            </a:rPr>
            <a:t> страховикам та </a:t>
          </a:r>
          <a:r>
            <a:rPr lang="ru-RU" sz="1800" dirty="0" err="1">
              <a:solidFill>
                <a:schemeClr val="bg1"/>
              </a:solidFill>
            </a:rPr>
            <a:t>страховим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посередникам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інформації</a:t>
          </a:r>
          <a:r>
            <a:rPr lang="ru-RU" sz="1800" dirty="0">
              <a:solidFill>
                <a:schemeClr val="bg1"/>
              </a:solidFill>
            </a:rPr>
            <a:t> про </a:t>
          </a:r>
          <a:r>
            <a:rPr lang="ru-RU" sz="1800" dirty="0" err="1">
              <a:solidFill>
                <a:schemeClr val="bg1"/>
              </a:solidFill>
            </a:rPr>
            <a:t>клієнтів</a:t>
          </a:r>
          <a:r>
            <a:rPr lang="ru-RU" sz="1800" dirty="0">
              <a:solidFill>
                <a:schemeClr val="bg1"/>
              </a:solidFill>
            </a:rPr>
            <a:t> (</a:t>
          </a:r>
          <a:r>
            <a:rPr lang="ru-RU" sz="1800" dirty="0" err="1">
              <a:solidFill>
                <a:schemeClr val="bg1"/>
              </a:solidFill>
            </a:rPr>
            <a:t>крім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персональних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даних</a:t>
          </a:r>
          <a:r>
            <a:rPr lang="ru-RU" sz="1800" dirty="0">
              <a:solidFill>
                <a:schemeClr val="bg1"/>
              </a:solidFill>
            </a:rPr>
            <a:t>), </a:t>
          </a:r>
          <a:r>
            <a:rPr lang="ru-RU" sz="1800" dirty="0" err="1">
              <a:solidFill>
                <a:schemeClr val="bg1"/>
              </a:solidFill>
            </a:rPr>
            <a:t>якщо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>
              <a:solidFill>
                <a:schemeClr val="bg1"/>
              </a:solidFill>
            </a:rPr>
            <a:t>особа, яка </a:t>
          </a:r>
          <a:r>
            <a:rPr lang="ru-RU" sz="1800" dirty="0" err="1">
              <a:solidFill>
                <a:schemeClr val="bg1"/>
              </a:solidFill>
            </a:rPr>
            <a:t>надає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таку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інформацію</a:t>
          </a:r>
          <a:r>
            <a:rPr lang="ru-RU" sz="1800" dirty="0">
              <a:solidFill>
                <a:schemeClr val="bg1"/>
              </a:solidFill>
            </a:rPr>
            <a:t>, не </a:t>
          </a:r>
          <a:r>
            <a:rPr lang="ru-RU" sz="1800" dirty="0" err="1">
              <a:solidFill>
                <a:schemeClr val="bg1"/>
              </a:solidFill>
            </a:rPr>
            <a:t>вживає</a:t>
          </a:r>
          <a:r>
            <a:rPr lang="ru-RU" sz="1800" dirty="0">
              <a:solidFill>
                <a:schemeClr val="bg1"/>
              </a:solidFill>
            </a:rPr>
            <a:t> будь-</a:t>
          </a:r>
          <a:r>
            <a:rPr lang="ru-RU" sz="1800" dirty="0" err="1">
              <a:solidFill>
                <a:schemeClr val="bg1"/>
              </a:solidFill>
            </a:rPr>
            <a:t>яких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додаткових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заходів</a:t>
          </a:r>
          <a:r>
            <a:rPr lang="ru-RU" sz="1800" dirty="0">
              <a:solidFill>
                <a:schemeClr val="bg1"/>
              </a:solidFill>
            </a:rPr>
            <a:t> для </a:t>
          </a:r>
          <a:r>
            <a:rPr lang="ru-RU" sz="1800" dirty="0" err="1">
              <a:solidFill>
                <a:schemeClr val="bg1"/>
              </a:solidFill>
            </a:rPr>
            <a:t>укладання</a:t>
          </a:r>
          <a:r>
            <a:rPr lang="ru-RU" sz="1800" dirty="0">
              <a:solidFill>
                <a:schemeClr val="bg1"/>
              </a:solidFill>
            </a:rPr>
            <a:t> договору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страхування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або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перестрахування</a:t>
          </a:r>
          <a:r>
            <a:rPr lang="ru-RU" sz="1800" dirty="0">
              <a:solidFill>
                <a:schemeClr val="bg1"/>
              </a:solidFill>
            </a:rPr>
            <a:t>.</a:t>
          </a:r>
          <a:endParaRPr lang="ru-UA" sz="1800" dirty="0">
            <a:solidFill>
              <a:schemeClr val="bg1"/>
            </a:solidFill>
          </a:endParaRPr>
        </a:p>
      </dgm:t>
    </dgm:pt>
    <dgm:pt modelId="{3EF7398E-7795-4DE5-9330-CD5A3C7A1872}" type="parTrans" cxnId="{AE4B2992-2CC2-4FE7-9895-A8008BD56CFA}">
      <dgm:prSet/>
      <dgm:spPr/>
      <dgm:t>
        <a:bodyPr/>
        <a:lstStyle/>
        <a:p>
          <a:endParaRPr lang="x-none"/>
        </a:p>
      </dgm:t>
    </dgm:pt>
    <dgm:pt modelId="{FBE0179C-44BA-465B-93F2-609D87DD48EE}" type="sibTrans" cxnId="{AE4B2992-2CC2-4FE7-9895-A8008BD56CFA}">
      <dgm:prSet/>
      <dgm:spPr/>
      <dgm:t>
        <a:bodyPr/>
        <a:lstStyle/>
        <a:p>
          <a:endParaRPr lang="x-none"/>
        </a:p>
      </dgm:t>
    </dgm:pt>
    <dgm:pt modelId="{7CCCCD92-B7F2-4FC7-A253-D634BFBD39F9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>
              <a:solidFill>
                <a:schemeClr val="bg1"/>
              </a:solidFill>
            </a:rPr>
            <a:t>Надання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клієнтам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виключно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інформації</a:t>
          </a:r>
          <a:r>
            <a:rPr lang="ru-RU" sz="1800" dirty="0">
              <a:solidFill>
                <a:schemeClr val="bg1"/>
              </a:solidFill>
            </a:rPr>
            <a:t> про </a:t>
          </a:r>
          <a:r>
            <a:rPr lang="ru-RU" sz="1800" dirty="0" err="1">
              <a:solidFill>
                <a:schemeClr val="bg1"/>
              </a:solidFill>
            </a:rPr>
            <a:t>страхові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або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перестрахові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продукти</a:t>
          </a:r>
          <a:r>
            <a:rPr lang="ru-RU" sz="1800" dirty="0">
              <a:solidFill>
                <a:schemeClr val="bg1"/>
              </a:solidFill>
            </a:rPr>
            <a:t>, страхового </a:t>
          </a:r>
          <a:r>
            <a:rPr lang="ru-RU" sz="1800" dirty="0" err="1">
              <a:solidFill>
                <a:schemeClr val="bg1"/>
              </a:solidFill>
            </a:rPr>
            <a:t>посередника</a:t>
          </a:r>
          <a:r>
            <a:rPr lang="ru-RU" sz="1800" dirty="0">
              <a:solidFill>
                <a:schemeClr val="bg1"/>
              </a:solidFill>
            </a:rPr>
            <a:t>,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>
              <a:solidFill>
                <a:schemeClr val="bg1"/>
              </a:solidFill>
            </a:rPr>
            <a:t>страховика </a:t>
          </a:r>
          <a:r>
            <a:rPr lang="ru-RU" sz="1800" dirty="0" err="1">
              <a:solidFill>
                <a:schemeClr val="bg1"/>
              </a:solidFill>
            </a:rPr>
            <a:t>або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перестраховика</a:t>
          </a:r>
          <a:r>
            <a:rPr lang="ru-RU" sz="1800" dirty="0">
              <a:solidFill>
                <a:schemeClr val="bg1"/>
              </a:solidFill>
            </a:rPr>
            <a:t>, </a:t>
          </a:r>
          <a:r>
            <a:rPr lang="ru-RU" sz="1800" dirty="0" err="1">
              <a:solidFill>
                <a:schemeClr val="bg1"/>
              </a:solidFill>
            </a:rPr>
            <a:t>якщо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>
              <a:solidFill>
                <a:schemeClr val="bg1"/>
              </a:solidFill>
            </a:rPr>
            <a:t>особа, яка </a:t>
          </a:r>
          <a:r>
            <a:rPr lang="ru-RU" sz="1800" dirty="0" err="1">
              <a:solidFill>
                <a:schemeClr val="bg1"/>
              </a:solidFill>
            </a:rPr>
            <a:t>надає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таку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інформацію</a:t>
          </a:r>
          <a:r>
            <a:rPr lang="ru-RU" sz="1800" dirty="0">
              <a:solidFill>
                <a:schemeClr val="bg1"/>
              </a:solidFill>
            </a:rPr>
            <a:t>, не </a:t>
          </a:r>
          <a:r>
            <a:rPr lang="ru-RU" sz="1800" dirty="0" err="1">
              <a:solidFill>
                <a:schemeClr val="bg1"/>
              </a:solidFill>
            </a:rPr>
            <a:t>вживає</a:t>
          </a:r>
          <a:r>
            <a:rPr lang="ru-RU" sz="1800" dirty="0">
              <a:solidFill>
                <a:schemeClr val="bg1"/>
              </a:solidFill>
            </a:rPr>
            <a:t> будь-</a:t>
          </a:r>
          <a:r>
            <a:rPr lang="ru-RU" sz="1800" dirty="0" err="1">
              <a:solidFill>
                <a:schemeClr val="bg1"/>
              </a:solidFill>
            </a:rPr>
            <a:t>яких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заходів</a:t>
          </a:r>
          <a:r>
            <a:rPr lang="ru-RU" sz="1800" dirty="0">
              <a:solidFill>
                <a:schemeClr val="bg1"/>
              </a:solidFill>
            </a:rPr>
            <a:t> для</a:t>
          </a:r>
          <a:r>
            <a:rPr lang="uk-UA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укладання</a:t>
          </a:r>
          <a:r>
            <a:rPr lang="ru-RU" sz="1800" dirty="0">
              <a:solidFill>
                <a:schemeClr val="bg1"/>
              </a:solidFill>
            </a:rPr>
            <a:t> договору </a:t>
          </a:r>
          <a:r>
            <a:rPr lang="ru-RU" sz="1800" dirty="0" err="1">
              <a:solidFill>
                <a:schemeClr val="bg1"/>
              </a:solidFill>
            </a:rPr>
            <a:t>страхування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або</a:t>
          </a:r>
          <a:r>
            <a:rPr lang="ru-RU" sz="1800" dirty="0">
              <a:solidFill>
                <a:schemeClr val="bg1"/>
              </a:solidFill>
            </a:rPr>
            <a:t> </a:t>
          </a:r>
          <a:r>
            <a:rPr lang="ru-RU" sz="1800" dirty="0" err="1">
              <a:solidFill>
                <a:schemeClr val="bg1"/>
              </a:solidFill>
            </a:rPr>
            <a:t>перестрахування</a:t>
          </a:r>
          <a:r>
            <a:rPr lang="ru-RU" sz="1800" dirty="0">
              <a:solidFill>
                <a:schemeClr val="bg1"/>
              </a:solidFill>
            </a:rPr>
            <a:t>.</a:t>
          </a:r>
          <a:endParaRPr lang="ru-UA" sz="500" dirty="0">
            <a:solidFill>
              <a:schemeClr val="bg1"/>
            </a:solidFill>
          </a:endParaRPr>
        </a:p>
      </dgm:t>
    </dgm:pt>
    <dgm:pt modelId="{278776C1-BA49-4F09-9B05-B5FD75E8873F}" type="sibTrans" cxnId="{DFE87C98-CBA9-4061-8072-8DBC81DAB2FB}">
      <dgm:prSet/>
      <dgm:spPr/>
      <dgm:t>
        <a:bodyPr/>
        <a:lstStyle/>
        <a:p>
          <a:endParaRPr lang="x-none"/>
        </a:p>
      </dgm:t>
    </dgm:pt>
    <dgm:pt modelId="{CD8BDF9F-D51E-4FE5-BF71-64D68F54BA81}" type="parTrans" cxnId="{DFE87C98-CBA9-4061-8072-8DBC81DAB2FB}">
      <dgm:prSet/>
      <dgm:spPr/>
      <dgm:t>
        <a:bodyPr/>
        <a:lstStyle/>
        <a:p>
          <a:endParaRPr lang="x-none"/>
        </a:p>
      </dgm:t>
    </dgm:pt>
    <dgm:pt modelId="{96E46F51-5339-440A-8A70-B7478905C92A}" type="pres">
      <dgm:prSet presAssocID="{F0F75801-D6DF-4CC3-AAFD-7342928297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19DD8A-44A9-4733-BBA5-B1C7519E5470}" type="pres">
      <dgm:prSet presAssocID="{5A1373DC-F97D-4843-B789-BD54A14AFF1E}" presName="parentText" presStyleLbl="node1" presStyleIdx="0" presStyleCnt="4" custScaleY="1189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95FA-A493-4291-9472-117011CD935D}" type="pres">
      <dgm:prSet presAssocID="{BACDA407-4145-48A9-A519-FE449C730FB4}" presName="spacer" presStyleCnt="0"/>
      <dgm:spPr/>
    </dgm:pt>
    <dgm:pt modelId="{41769C3B-41C0-4CC7-ADFD-5C6CD02BA697}" type="pres">
      <dgm:prSet presAssocID="{29CDAB08-C8BE-4ADE-A1C3-08D7E1BD3625}" presName="parentText" presStyleLbl="node1" presStyleIdx="1" presStyleCnt="4" custScaleY="118287" custLinFactY="226473" custLinFactNeighborY="3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566AC-4C96-4837-AAB4-94DC7A461D11}" type="pres">
      <dgm:prSet presAssocID="{53266B8A-FB05-4C3D-884D-C31EBCE8E3C3}" presName="spacer" presStyleCnt="0"/>
      <dgm:spPr/>
    </dgm:pt>
    <dgm:pt modelId="{3134637C-B2CB-422B-89CD-8F8BE738ED2D}" type="pres">
      <dgm:prSet presAssocID="{012C68F9-E4D9-4A01-889D-B71782F1051C}" presName="parentText" presStyleLbl="node1" presStyleIdx="2" presStyleCnt="4" custScaleY="110067" custLinFactY="-291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6CFC5-9EA0-450C-BAF4-F175F6E2135A}" type="pres">
      <dgm:prSet presAssocID="{FBE0179C-44BA-465B-93F2-609D87DD48EE}" presName="spacer" presStyleCnt="0"/>
      <dgm:spPr/>
    </dgm:pt>
    <dgm:pt modelId="{3FC786CE-1450-42F8-80D8-7E9894439474}" type="pres">
      <dgm:prSet presAssocID="{7CCCCD92-B7F2-4FC7-A253-D634BFBD39F9}" presName="parentText" presStyleLbl="node1" presStyleIdx="3" presStyleCnt="4" custScaleY="111753" custLinFactY="-223285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D2CCD5-DB61-4FB9-A3EF-CB73621D008C}" type="presOf" srcId="{012C68F9-E4D9-4A01-889D-B71782F1051C}" destId="{3134637C-B2CB-422B-89CD-8F8BE738ED2D}" srcOrd="0" destOrd="0" presId="urn:microsoft.com/office/officeart/2005/8/layout/vList2"/>
    <dgm:cxn modelId="{08F6AA53-BA34-4F6B-8AA7-52FBC40F6DEF}" srcId="{F0F75801-D6DF-4CC3-AAFD-73429282970E}" destId="{5A1373DC-F97D-4843-B789-BD54A14AFF1E}" srcOrd="0" destOrd="0" parTransId="{32650B4A-15B8-4858-963E-AA9E47F9A385}" sibTransId="{BACDA407-4145-48A9-A519-FE449C730FB4}"/>
    <dgm:cxn modelId="{A8580DA6-F25E-43EC-89BC-5097D858D099}" type="presOf" srcId="{5A1373DC-F97D-4843-B789-BD54A14AFF1E}" destId="{3919DD8A-44A9-4733-BBA5-B1C7519E5470}" srcOrd="0" destOrd="0" presId="urn:microsoft.com/office/officeart/2005/8/layout/vList2"/>
    <dgm:cxn modelId="{0C54744B-9CCD-4928-917B-CFC20D0F0C89}" srcId="{F0F75801-D6DF-4CC3-AAFD-73429282970E}" destId="{29CDAB08-C8BE-4ADE-A1C3-08D7E1BD3625}" srcOrd="1" destOrd="0" parTransId="{B514EDD8-BA6B-4C94-B5AD-7FD3575FD020}" sibTransId="{53266B8A-FB05-4C3D-884D-C31EBCE8E3C3}"/>
    <dgm:cxn modelId="{55617339-6136-43BA-8F6F-D7B1EFFC72B2}" type="presOf" srcId="{29CDAB08-C8BE-4ADE-A1C3-08D7E1BD3625}" destId="{41769C3B-41C0-4CC7-ADFD-5C6CD02BA697}" srcOrd="0" destOrd="0" presId="urn:microsoft.com/office/officeart/2005/8/layout/vList2"/>
    <dgm:cxn modelId="{DB4FA87F-9BFC-4AE6-8DC6-468D9E6E5AC0}" type="presOf" srcId="{7CCCCD92-B7F2-4FC7-A253-D634BFBD39F9}" destId="{3FC786CE-1450-42F8-80D8-7E9894439474}" srcOrd="0" destOrd="0" presId="urn:microsoft.com/office/officeart/2005/8/layout/vList2"/>
    <dgm:cxn modelId="{AE4B2992-2CC2-4FE7-9895-A8008BD56CFA}" srcId="{F0F75801-D6DF-4CC3-AAFD-73429282970E}" destId="{012C68F9-E4D9-4A01-889D-B71782F1051C}" srcOrd="2" destOrd="0" parTransId="{3EF7398E-7795-4DE5-9330-CD5A3C7A1872}" sibTransId="{FBE0179C-44BA-465B-93F2-609D87DD48EE}"/>
    <dgm:cxn modelId="{DFE87C98-CBA9-4061-8072-8DBC81DAB2FB}" srcId="{F0F75801-D6DF-4CC3-AAFD-73429282970E}" destId="{7CCCCD92-B7F2-4FC7-A253-D634BFBD39F9}" srcOrd="3" destOrd="0" parTransId="{CD8BDF9F-D51E-4FE5-BF71-64D68F54BA81}" sibTransId="{278776C1-BA49-4F09-9B05-B5FD75E8873F}"/>
    <dgm:cxn modelId="{7081A73D-D4CE-4CB2-81FC-604455BF5084}" type="presOf" srcId="{F0F75801-D6DF-4CC3-AAFD-73429282970E}" destId="{96E46F51-5339-440A-8A70-B7478905C92A}" srcOrd="0" destOrd="0" presId="urn:microsoft.com/office/officeart/2005/8/layout/vList2"/>
    <dgm:cxn modelId="{06E309CC-4AE4-41D6-8DD0-37D059D128B9}" type="presParOf" srcId="{96E46F51-5339-440A-8A70-B7478905C92A}" destId="{3919DD8A-44A9-4733-BBA5-B1C7519E5470}" srcOrd="0" destOrd="0" presId="urn:microsoft.com/office/officeart/2005/8/layout/vList2"/>
    <dgm:cxn modelId="{F162CDFE-AC57-497D-AFD9-E76503099465}" type="presParOf" srcId="{96E46F51-5339-440A-8A70-B7478905C92A}" destId="{A52995FA-A493-4291-9472-117011CD935D}" srcOrd="1" destOrd="0" presId="urn:microsoft.com/office/officeart/2005/8/layout/vList2"/>
    <dgm:cxn modelId="{3AA8DCD3-D07B-4323-BCD0-47C82B1EDD5C}" type="presParOf" srcId="{96E46F51-5339-440A-8A70-B7478905C92A}" destId="{41769C3B-41C0-4CC7-ADFD-5C6CD02BA697}" srcOrd="2" destOrd="0" presId="urn:microsoft.com/office/officeart/2005/8/layout/vList2"/>
    <dgm:cxn modelId="{E2AA6D31-9891-4C64-9073-011074F2E882}" type="presParOf" srcId="{96E46F51-5339-440A-8A70-B7478905C92A}" destId="{401566AC-4C96-4837-AAB4-94DC7A461D11}" srcOrd="3" destOrd="0" presId="urn:microsoft.com/office/officeart/2005/8/layout/vList2"/>
    <dgm:cxn modelId="{BEE0C04D-555C-42F0-9BE8-EC2D997B0F12}" type="presParOf" srcId="{96E46F51-5339-440A-8A70-B7478905C92A}" destId="{3134637C-B2CB-422B-89CD-8F8BE738ED2D}" srcOrd="4" destOrd="0" presId="urn:microsoft.com/office/officeart/2005/8/layout/vList2"/>
    <dgm:cxn modelId="{BF6792A9-8967-4E3E-8F90-193B1BDE8621}" type="presParOf" srcId="{96E46F51-5339-440A-8A70-B7478905C92A}" destId="{F166CFC5-9EA0-450C-BAF4-F175F6E2135A}" srcOrd="5" destOrd="0" presId="urn:microsoft.com/office/officeart/2005/8/layout/vList2"/>
    <dgm:cxn modelId="{31FECA60-D1C2-4820-8DA3-45AFDF15286A}" type="presParOf" srcId="{96E46F51-5339-440A-8A70-B7478905C92A}" destId="{3FC786CE-1450-42F8-80D8-7E98944394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1D4006D-C80F-4FD2-92F4-55C60B8CF28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79D33B91-9AAA-4790-8F7A-6DB52D1B7940}">
      <dgm:prSet/>
      <dgm:spPr>
        <a:solidFill>
          <a:srgbClr val="C00000"/>
        </a:solidFill>
      </dgm:spPr>
      <dgm:t>
        <a:bodyPr/>
        <a:lstStyle/>
        <a:p>
          <a:pPr algn="just"/>
          <a:r>
            <a:rPr lang="ru-RU" dirty="0" err="1" smtClean="0"/>
            <a:t>Отримувати</a:t>
          </a:r>
          <a:r>
            <a:rPr lang="ru-RU" dirty="0" smtClean="0"/>
            <a:t> </a:t>
          </a:r>
          <a:r>
            <a:rPr lang="ru-RU" dirty="0" err="1"/>
            <a:t>винагороду</a:t>
          </a:r>
          <a:r>
            <a:rPr lang="ru-RU" dirty="0"/>
            <a:t> за один </a:t>
          </a:r>
          <a:r>
            <a:rPr lang="ru-RU" dirty="0" err="1"/>
            <a:t>договір</a:t>
          </a:r>
          <a:r>
            <a:rPr lang="ru-RU" dirty="0"/>
            <a:t> </a:t>
          </a:r>
          <a:r>
            <a:rPr lang="ru-RU" dirty="0" err="1"/>
            <a:t>страхування</a:t>
          </a:r>
          <a:r>
            <a:rPr lang="ru-RU" dirty="0"/>
            <a:t> (</a:t>
          </a:r>
          <a:r>
            <a:rPr lang="ru-RU" dirty="0" err="1"/>
            <a:t>перестрахування</a:t>
          </a:r>
          <a:r>
            <a:rPr lang="ru-RU" dirty="0"/>
            <a:t>) </a:t>
          </a:r>
          <a:r>
            <a:rPr lang="ru-RU" dirty="0" err="1"/>
            <a:t>від</a:t>
          </a:r>
          <a:r>
            <a:rPr lang="ru-RU" dirty="0"/>
            <a:t> </a:t>
          </a:r>
          <a:r>
            <a:rPr lang="ru-RU" dirty="0" err="1"/>
            <a:t>клієнта</a:t>
          </a:r>
          <a:r>
            <a:rPr lang="ru-RU" dirty="0"/>
            <a:t> та страховика (</a:t>
          </a:r>
          <a:r>
            <a:rPr lang="ru-RU" dirty="0" err="1"/>
            <a:t>перестраховика</a:t>
          </a:r>
          <a:r>
            <a:rPr lang="ru-RU" dirty="0"/>
            <a:t>) </a:t>
          </a:r>
          <a:r>
            <a:rPr lang="ru-RU" dirty="0" err="1"/>
            <a:t>одночасно</a:t>
          </a:r>
          <a:r>
            <a:rPr lang="ru-RU" dirty="0"/>
            <a:t>.</a:t>
          </a:r>
          <a:endParaRPr lang="ru-UA" dirty="0"/>
        </a:p>
      </dgm:t>
    </dgm:pt>
    <dgm:pt modelId="{B9A1CD61-3998-4ADA-84FE-05BCFEABE228}" type="parTrans" cxnId="{42091365-AF87-4084-A46B-403544D98D22}">
      <dgm:prSet/>
      <dgm:spPr/>
      <dgm:t>
        <a:bodyPr/>
        <a:lstStyle/>
        <a:p>
          <a:endParaRPr lang="x-none"/>
        </a:p>
      </dgm:t>
    </dgm:pt>
    <dgm:pt modelId="{1D802A4A-4303-4CBA-BD45-41E6502A75B2}" type="sibTrans" cxnId="{42091365-AF87-4084-A46B-403544D98D22}">
      <dgm:prSet/>
      <dgm:spPr/>
      <dgm:t>
        <a:bodyPr/>
        <a:lstStyle/>
        <a:p>
          <a:endParaRPr lang="x-none"/>
        </a:p>
      </dgm:t>
    </dgm:pt>
    <dgm:pt modelId="{43CA9E81-B5AD-474E-B077-10325744EF47}">
      <dgm:prSet/>
      <dgm:spPr>
        <a:solidFill>
          <a:srgbClr val="4D4F53"/>
        </a:solidFill>
      </dgm:spPr>
      <dgm:t>
        <a:bodyPr/>
        <a:lstStyle/>
        <a:p>
          <a:pPr algn="just"/>
          <a:r>
            <a:rPr lang="ru-RU" dirty="0" err="1" smtClean="0"/>
            <a:t>Входити</a:t>
          </a:r>
          <a:r>
            <a:rPr lang="ru-RU" dirty="0" smtClean="0"/>
            <a:t> </a:t>
          </a:r>
          <a:r>
            <a:rPr lang="ru-RU" dirty="0"/>
            <a:t>до складу </a:t>
          </a:r>
          <a:r>
            <a:rPr lang="ru-RU" dirty="0" err="1"/>
            <a:t>виконавчого</a:t>
          </a:r>
          <a:r>
            <a:rPr lang="ru-RU" dirty="0"/>
            <a:t> органу </a:t>
          </a:r>
          <a:r>
            <a:rPr lang="ru-RU" dirty="0" err="1"/>
            <a:t>або</a:t>
          </a:r>
          <a:r>
            <a:rPr lang="ru-RU" dirty="0"/>
            <a:t> ради страховика, </a:t>
          </a:r>
          <a:r>
            <a:rPr lang="ru-RU" dirty="0" err="1"/>
            <a:t>керівнику</a:t>
          </a:r>
          <a:r>
            <a:rPr lang="ru-RU" dirty="0"/>
            <a:t> </a:t>
          </a:r>
          <a:r>
            <a:rPr lang="ru-RU" dirty="0" err="1"/>
            <a:t>юридичної</a:t>
          </a:r>
          <a:r>
            <a:rPr lang="ru-RU" dirty="0"/>
            <a:t> особи брокера </a:t>
          </a:r>
          <a:r>
            <a:rPr lang="ru-RU" dirty="0" err="1"/>
            <a:t>чи</a:t>
          </a:r>
          <a:r>
            <a:rPr lang="ru-RU" dirty="0"/>
            <a:t> </a:t>
          </a:r>
          <a:r>
            <a:rPr lang="ru-RU" dirty="0" err="1"/>
            <a:t>представництва</a:t>
          </a:r>
          <a:r>
            <a:rPr lang="ru-RU" dirty="0"/>
            <a:t>, страховому брокеру-</a:t>
          </a:r>
          <a:r>
            <a:rPr lang="ru-RU" dirty="0" err="1"/>
            <a:t>фізичній</a:t>
          </a:r>
          <a:r>
            <a:rPr lang="ru-RU" dirty="0"/>
            <a:t> </a:t>
          </a:r>
          <a:r>
            <a:rPr lang="ru-RU" dirty="0" err="1"/>
            <a:t>особі</a:t>
          </a:r>
          <a:r>
            <a:rPr lang="ru-RU" dirty="0"/>
            <a:t>.</a:t>
          </a:r>
          <a:endParaRPr lang="ru-UA" dirty="0"/>
        </a:p>
      </dgm:t>
    </dgm:pt>
    <dgm:pt modelId="{4A5B54B8-A73E-4A74-8BE4-24564FC1FC65}" type="parTrans" cxnId="{1F23F471-8E39-4566-9C76-3969715CC99E}">
      <dgm:prSet/>
      <dgm:spPr/>
      <dgm:t>
        <a:bodyPr/>
        <a:lstStyle/>
        <a:p>
          <a:endParaRPr lang="x-none"/>
        </a:p>
      </dgm:t>
    </dgm:pt>
    <dgm:pt modelId="{208F8D02-7919-45DE-A861-5FA23EC51913}" type="sibTrans" cxnId="{1F23F471-8E39-4566-9C76-3969715CC99E}">
      <dgm:prSet/>
      <dgm:spPr/>
      <dgm:t>
        <a:bodyPr/>
        <a:lstStyle/>
        <a:p>
          <a:endParaRPr lang="x-none"/>
        </a:p>
      </dgm:t>
    </dgm:pt>
    <dgm:pt modelId="{B1D44B38-72E1-4285-ADD6-D3A91D9B254D}">
      <dgm:prSet/>
      <dgm:spPr>
        <a:solidFill>
          <a:srgbClr val="C00000"/>
        </a:solidFill>
      </dgm:spPr>
      <dgm:t>
        <a:bodyPr/>
        <a:lstStyle/>
        <a:p>
          <a:pPr algn="just"/>
          <a:r>
            <a:rPr lang="ru-RU" dirty="0" smtClean="0"/>
            <a:t>Бути </a:t>
          </a:r>
          <a:r>
            <a:rPr lang="ru-RU" dirty="0" err="1"/>
            <a:t>власником</a:t>
          </a:r>
          <a:r>
            <a:rPr lang="ru-RU" dirty="0"/>
            <a:t> </a:t>
          </a:r>
          <a:r>
            <a:rPr lang="ru-RU" dirty="0" err="1"/>
            <a:t>частки</a:t>
          </a:r>
          <a:r>
            <a:rPr lang="ru-RU" dirty="0"/>
            <a:t> в статутному </a:t>
          </a:r>
          <a:r>
            <a:rPr lang="ru-RU" dirty="0" err="1"/>
            <a:t>капіталі</a:t>
          </a:r>
          <a:r>
            <a:rPr lang="ru-RU" dirty="0"/>
            <a:t> страховика.</a:t>
          </a:r>
          <a:endParaRPr lang="ru-UA" dirty="0"/>
        </a:p>
      </dgm:t>
    </dgm:pt>
    <dgm:pt modelId="{69C1206B-8900-4E2E-B5BE-313CF86AB0E8}" type="parTrans" cxnId="{85A517B3-7C13-45B7-9F33-1660ECD67666}">
      <dgm:prSet/>
      <dgm:spPr/>
      <dgm:t>
        <a:bodyPr/>
        <a:lstStyle/>
        <a:p>
          <a:endParaRPr lang="x-none"/>
        </a:p>
      </dgm:t>
    </dgm:pt>
    <dgm:pt modelId="{6A5C312E-BE5F-487B-AA32-ECE01F0ECFBA}" type="sibTrans" cxnId="{85A517B3-7C13-45B7-9F33-1660ECD67666}">
      <dgm:prSet/>
      <dgm:spPr/>
      <dgm:t>
        <a:bodyPr/>
        <a:lstStyle/>
        <a:p>
          <a:endParaRPr lang="x-none"/>
        </a:p>
      </dgm:t>
    </dgm:pt>
    <dgm:pt modelId="{315A969F-3368-46E3-A894-8D3DF2E71DD6}">
      <dgm:prSet/>
      <dgm:spPr>
        <a:solidFill>
          <a:srgbClr val="4D4F53"/>
        </a:solidFill>
      </dgm:spPr>
      <dgm:t>
        <a:bodyPr/>
        <a:lstStyle/>
        <a:p>
          <a:pPr algn="just"/>
          <a:r>
            <a:rPr lang="ru-RU" dirty="0" err="1" smtClean="0"/>
            <a:t>Мати</a:t>
          </a:r>
          <a:r>
            <a:rPr lang="ru-RU" dirty="0" smtClean="0"/>
            <a:t> </a:t>
          </a:r>
          <a:r>
            <a:rPr lang="ru-RU" dirty="0" err="1"/>
            <a:t>правовідносини</a:t>
          </a:r>
          <a:r>
            <a:rPr lang="ru-RU" dirty="0"/>
            <a:t>, </a:t>
          </a:r>
          <a:r>
            <a:rPr lang="ru-RU" dirty="0" err="1"/>
            <a:t>що</a:t>
          </a:r>
          <a:r>
            <a:rPr lang="ru-RU" dirty="0"/>
            <a:t> </a:t>
          </a:r>
          <a:r>
            <a:rPr lang="ru-RU" dirty="0" err="1"/>
            <a:t>можуть</a:t>
          </a:r>
          <a:r>
            <a:rPr lang="ru-RU" dirty="0"/>
            <a:t> </a:t>
          </a:r>
          <a:r>
            <a:rPr lang="ru-RU" dirty="0" err="1"/>
            <a:t>загрожувати</a:t>
          </a:r>
          <a:r>
            <a:rPr lang="ru-RU" dirty="0"/>
            <a:t> </a:t>
          </a:r>
          <a:r>
            <a:rPr lang="ru-RU" dirty="0" err="1"/>
            <a:t>інтересам</a:t>
          </a:r>
          <a:r>
            <a:rPr lang="ru-RU" dirty="0"/>
            <a:t> </a:t>
          </a:r>
          <a:r>
            <a:rPr lang="ru-RU" dirty="0" err="1"/>
            <a:t>клієнта</a:t>
          </a:r>
          <a:r>
            <a:rPr lang="ru-RU" dirty="0"/>
            <a:t>.</a:t>
          </a:r>
          <a:endParaRPr lang="ru-UA" dirty="0"/>
        </a:p>
      </dgm:t>
    </dgm:pt>
    <dgm:pt modelId="{5096D4F2-268B-40A1-84CB-CC785289489F}" type="parTrans" cxnId="{DAB20021-E8A7-4D27-9F7A-FBD116839786}">
      <dgm:prSet/>
      <dgm:spPr/>
      <dgm:t>
        <a:bodyPr/>
        <a:lstStyle/>
        <a:p>
          <a:endParaRPr lang="x-none"/>
        </a:p>
      </dgm:t>
    </dgm:pt>
    <dgm:pt modelId="{A7F70F70-DD07-4AEE-84FB-8A8261603178}" type="sibTrans" cxnId="{DAB20021-E8A7-4D27-9F7A-FBD116839786}">
      <dgm:prSet/>
      <dgm:spPr/>
      <dgm:t>
        <a:bodyPr/>
        <a:lstStyle/>
        <a:p>
          <a:endParaRPr lang="x-none"/>
        </a:p>
      </dgm:t>
    </dgm:pt>
    <dgm:pt modelId="{5DB9DD81-E8A4-4B6F-8310-4F3C37E3AA86}">
      <dgm:prSet/>
      <dgm:spPr>
        <a:solidFill>
          <a:srgbClr val="C00000"/>
        </a:solidFill>
      </dgm:spPr>
      <dgm:t>
        <a:bodyPr/>
        <a:lstStyle/>
        <a:p>
          <a:pPr algn="just"/>
          <a:r>
            <a:rPr lang="ru-RU" dirty="0" err="1" smtClean="0"/>
            <a:t>Мати</a:t>
          </a:r>
          <a:r>
            <a:rPr lang="ru-RU" dirty="0" smtClean="0"/>
            <a:t> </a:t>
          </a:r>
          <a:r>
            <a:rPr lang="ru-RU" dirty="0" err="1"/>
            <a:t>істотну</a:t>
          </a:r>
          <a:r>
            <a:rPr lang="ru-RU" dirty="0"/>
            <a:t> участь у </a:t>
          </a:r>
          <a:r>
            <a:rPr lang="ru-RU" dirty="0" err="1"/>
            <a:t>складі</a:t>
          </a:r>
          <a:r>
            <a:rPr lang="ru-RU" dirty="0"/>
            <a:t> </a:t>
          </a:r>
          <a:r>
            <a:rPr lang="ru-RU" dirty="0" err="1"/>
            <a:t>власників</a:t>
          </a:r>
          <a:r>
            <a:rPr lang="ru-RU" dirty="0"/>
            <a:t> </a:t>
          </a:r>
          <a:r>
            <a:rPr lang="ru-RU" dirty="0" err="1"/>
            <a:t>керівників</a:t>
          </a:r>
          <a:r>
            <a:rPr lang="ru-RU" dirty="0"/>
            <a:t> страховика </a:t>
          </a:r>
          <a:r>
            <a:rPr lang="ru-RU" dirty="0" err="1"/>
            <a:t>чи</a:t>
          </a:r>
          <a:r>
            <a:rPr lang="ru-RU" dirty="0"/>
            <a:t> </a:t>
          </a:r>
          <a:r>
            <a:rPr lang="ru-RU" dirty="0" err="1"/>
            <a:t>його</a:t>
          </a:r>
          <a:r>
            <a:rPr lang="ru-RU" dirty="0"/>
            <a:t> </a:t>
          </a:r>
          <a:r>
            <a:rPr lang="ru-RU" dirty="0" err="1"/>
            <a:t>пов'язаних</a:t>
          </a:r>
          <a:r>
            <a:rPr lang="ru-RU" dirty="0"/>
            <a:t> </a:t>
          </a:r>
          <a:r>
            <a:rPr lang="ru-RU" dirty="0" err="1"/>
            <a:t>осіб</a:t>
          </a:r>
          <a:r>
            <a:rPr lang="ru-RU" dirty="0"/>
            <a:t>.</a:t>
          </a:r>
          <a:endParaRPr lang="ru-UA" dirty="0"/>
        </a:p>
      </dgm:t>
    </dgm:pt>
    <dgm:pt modelId="{85D0DBE1-8D3D-4BD6-B6E8-92A93B50305B}" type="parTrans" cxnId="{049B2A8E-BA00-4EA7-9E05-840D40587C84}">
      <dgm:prSet/>
      <dgm:spPr/>
      <dgm:t>
        <a:bodyPr/>
        <a:lstStyle/>
        <a:p>
          <a:endParaRPr lang="x-none"/>
        </a:p>
      </dgm:t>
    </dgm:pt>
    <dgm:pt modelId="{6C202841-4B14-4628-99DB-037C7F8D0CB4}" type="sibTrans" cxnId="{049B2A8E-BA00-4EA7-9E05-840D40587C84}">
      <dgm:prSet/>
      <dgm:spPr/>
      <dgm:t>
        <a:bodyPr/>
        <a:lstStyle/>
        <a:p>
          <a:endParaRPr lang="x-none"/>
        </a:p>
      </dgm:t>
    </dgm:pt>
    <dgm:pt modelId="{AAFE69D1-99CC-481C-B3B7-5270E1EA3CFC}" type="pres">
      <dgm:prSet presAssocID="{C1D4006D-C80F-4FD2-92F4-55C60B8CF2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C3F957-08ED-439A-ACD0-F4549742294C}" type="pres">
      <dgm:prSet presAssocID="{79D33B91-9AAA-4790-8F7A-6DB52D1B794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CB4C9C-2435-4406-9CD0-4C95595E294D}" type="pres">
      <dgm:prSet presAssocID="{1D802A4A-4303-4CBA-BD45-41E6502A75B2}" presName="spacer" presStyleCnt="0"/>
      <dgm:spPr/>
    </dgm:pt>
    <dgm:pt modelId="{2BD498C6-8889-42DF-BE70-AD6605ED2C30}" type="pres">
      <dgm:prSet presAssocID="{43CA9E81-B5AD-474E-B077-10325744EF47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03CB0-E1BB-4A65-B9CA-8C5A5EF5972A}" type="pres">
      <dgm:prSet presAssocID="{208F8D02-7919-45DE-A861-5FA23EC51913}" presName="spacer" presStyleCnt="0"/>
      <dgm:spPr/>
    </dgm:pt>
    <dgm:pt modelId="{17B4A612-ACCE-42CE-A825-9C975F3CDB35}" type="pres">
      <dgm:prSet presAssocID="{B1D44B38-72E1-4285-ADD6-D3A91D9B254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F4F84-CDB0-4025-AA1A-A71137437F13}" type="pres">
      <dgm:prSet presAssocID="{6A5C312E-BE5F-487B-AA32-ECE01F0ECFBA}" presName="spacer" presStyleCnt="0"/>
      <dgm:spPr/>
    </dgm:pt>
    <dgm:pt modelId="{C2ABD774-CC68-4C14-82E9-0FCEEA20083C}" type="pres">
      <dgm:prSet presAssocID="{315A969F-3368-46E3-A894-8D3DF2E71DD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052B6-73ED-4103-9AF5-6361B5B4D3D4}" type="pres">
      <dgm:prSet presAssocID="{A7F70F70-DD07-4AEE-84FB-8A8261603178}" presName="spacer" presStyleCnt="0"/>
      <dgm:spPr/>
    </dgm:pt>
    <dgm:pt modelId="{EFBC4FF0-CBD6-42C7-9755-480E7A9761D5}" type="pres">
      <dgm:prSet presAssocID="{5DB9DD81-E8A4-4B6F-8310-4F3C37E3AA8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9B2A8E-BA00-4EA7-9E05-840D40587C84}" srcId="{C1D4006D-C80F-4FD2-92F4-55C60B8CF28E}" destId="{5DB9DD81-E8A4-4B6F-8310-4F3C37E3AA86}" srcOrd="4" destOrd="0" parTransId="{85D0DBE1-8D3D-4BD6-B6E8-92A93B50305B}" sibTransId="{6C202841-4B14-4628-99DB-037C7F8D0CB4}"/>
    <dgm:cxn modelId="{42091365-AF87-4084-A46B-403544D98D22}" srcId="{C1D4006D-C80F-4FD2-92F4-55C60B8CF28E}" destId="{79D33B91-9AAA-4790-8F7A-6DB52D1B7940}" srcOrd="0" destOrd="0" parTransId="{B9A1CD61-3998-4ADA-84FE-05BCFEABE228}" sibTransId="{1D802A4A-4303-4CBA-BD45-41E6502A75B2}"/>
    <dgm:cxn modelId="{891147B7-A0C5-494C-8F72-453025FC10D2}" type="presOf" srcId="{315A969F-3368-46E3-A894-8D3DF2E71DD6}" destId="{C2ABD774-CC68-4C14-82E9-0FCEEA20083C}" srcOrd="0" destOrd="0" presId="urn:microsoft.com/office/officeart/2005/8/layout/vList2"/>
    <dgm:cxn modelId="{CA96E6E9-21A6-46DA-A50F-46D034CD7C48}" type="presOf" srcId="{5DB9DD81-E8A4-4B6F-8310-4F3C37E3AA86}" destId="{EFBC4FF0-CBD6-42C7-9755-480E7A9761D5}" srcOrd="0" destOrd="0" presId="urn:microsoft.com/office/officeart/2005/8/layout/vList2"/>
    <dgm:cxn modelId="{101B961C-3086-456D-894F-ABFCC8EE4A8E}" type="presOf" srcId="{79D33B91-9AAA-4790-8F7A-6DB52D1B7940}" destId="{9CC3F957-08ED-439A-ACD0-F4549742294C}" srcOrd="0" destOrd="0" presId="urn:microsoft.com/office/officeart/2005/8/layout/vList2"/>
    <dgm:cxn modelId="{CB47A280-E1FE-482F-8061-9357916A5E36}" type="presOf" srcId="{43CA9E81-B5AD-474E-B077-10325744EF47}" destId="{2BD498C6-8889-42DF-BE70-AD6605ED2C30}" srcOrd="0" destOrd="0" presId="urn:microsoft.com/office/officeart/2005/8/layout/vList2"/>
    <dgm:cxn modelId="{B16A4578-4E75-4915-B942-3DCFFEFFC77A}" type="presOf" srcId="{C1D4006D-C80F-4FD2-92F4-55C60B8CF28E}" destId="{AAFE69D1-99CC-481C-B3B7-5270E1EA3CFC}" srcOrd="0" destOrd="0" presId="urn:microsoft.com/office/officeart/2005/8/layout/vList2"/>
    <dgm:cxn modelId="{85A517B3-7C13-45B7-9F33-1660ECD67666}" srcId="{C1D4006D-C80F-4FD2-92F4-55C60B8CF28E}" destId="{B1D44B38-72E1-4285-ADD6-D3A91D9B254D}" srcOrd="2" destOrd="0" parTransId="{69C1206B-8900-4E2E-B5BE-313CF86AB0E8}" sibTransId="{6A5C312E-BE5F-487B-AA32-ECE01F0ECFBA}"/>
    <dgm:cxn modelId="{1F23F471-8E39-4566-9C76-3969715CC99E}" srcId="{C1D4006D-C80F-4FD2-92F4-55C60B8CF28E}" destId="{43CA9E81-B5AD-474E-B077-10325744EF47}" srcOrd="1" destOrd="0" parTransId="{4A5B54B8-A73E-4A74-8BE4-24564FC1FC65}" sibTransId="{208F8D02-7919-45DE-A861-5FA23EC51913}"/>
    <dgm:cxn modelId="{DAB20021-E8A7-4D27-9F7A-FBD116839786}" srcId="{C1D4006D-C80F-4FD2-92F4-55C60B8CF28E}" destId="{315A969F-3368-46E3-A894-8D3DF2E71DD6}" srcOrd="3" destOrd="0" parTransId="{5096D4F2-268B-40A1-84CB-CC785289489F}" sibTransId="{A7F70F70-DD07-4AEE-84FB-8A8261603178}"/>
    <dgm:cxn modelId="{BF9252F7-8746-4896-9CFB-08B30F09E31F}" type="presOf" srcId="{B1D44B38-72E1-4285-ADD6-D3A91D9B254D}" destId="{17B4A612-ACCE-42CE-A825-9C975F3CDB35}" srcOrd="0" destOrd="0" presId="urn:microsoft.com/office/officeart/2005/8/layout/vList2"/>
    <dgm:cxn modelId="{41D23617-2DF7-40B9-B717-A024837A4150}" type="presParOf" srcId="{AAFE69D1-99CC-481C-B3B7-5270E1EA3CFC}" destId="{9CC3F957-08ED-439A-ACD0-F4549742294C}" srcOrd="0" destOrd="0" presId="urn:microsoft.com/office/officeart/2005/8/layout/vList2"/>
    <dgm:cxn modelId="{D8C01315-193E-4EC0-809D-175BF74548AD}" type="presParOf" srcId="{AAFE69D1-99CC-481C-B3B7-5270E1EA3CFC}" destId="{A9CB4C9C-2435-4406-9CD0-4C95595E294D}" srcOrd="1" destOrd="0" presId="urn:microsoft.com/office/officeart/2005/8/layout/vList2"/>
    <dgm:cxn modelId="{74A4B35D-D0F1-41BE-A101-A263AF6E87E0}" type="presParOf" srcId="{AAFE69D1-99CC-481C-B3B7-5270E1EA3CFC}" destId="{2BD498C6-8889-42DF-BE70-AD6605ED2C30}" srcOrd="2" destOrd="0" presId="urn:microsoft.com/office/officeart/2005/8/layout/vList2"/>
    <dgm:cxn modelId="{1E95313E-2EDA-4C52-95A0-27D33D901E3F}" type="presParOf" srcId="{AAFE69D1-99CC-481C-B3B7-5270E1EA3CFC}" destId="{6AD03CB0-E1BB-4A65-B9CA-8C5A5EF5972A}" srcOrd="3" destOrd="0" presId="urn:microsoft.com/office/officeart/2005/8/layout/vList2"/>
    <dgm:cxn modelId="{AADC3C00-1EF2-4D1C-B49F-15B1DF9865AE}" type="presParOf" srcId="{AAFE69D1-99CC-481C-B3B7-5270E1EA3CFC}" destId="{17B4A612-ACCE-42CE-A825-9C975F3CDB35}" srcOrd="4" destOrd="0" presId="urn:microsoft.com/office/officeart/2005/8/layout/vList2"/>
    <dgm:cxn modelId="{95343BD3-BD16-47A2-86AB-C637E45953C6}" type="presParOf" srcId="{AAFE69D1-99CC-481C-B3B7-5270E1EA3CFC}" destId="{3FFF4F84-CDB0-4025-AA1A-A71137437F13}" srcOrd="5" destOrd="0" presId="urn:microsoft.com/office/officeart/2005/8/layout/vList2"/>
    <dgm:cxn modelId="{B448B989-3F38-4769-ADCC-E8172FA9DCB2}" type="presParOf" srcId="{AAFE69D1-99CC-481C-B3B7-5270E1EA3CFC}" destId="{C2ABD774-CC68-4C14-82E9-0FCEEA20083C}" srcOrd="6" destOrd="0" presId="urn:microsoft.com/office/officeart/2005/8/layout/vList2"/>
    <dgm:cxn modelId="{5EB646C0-3425-4728-970E-3B1248453C56}" type="presParOf" srcId="{AAFE69D1-99CC-481C-B3B7-5270E1EA3CFC}" destId="{93B052B6-73ED-4103-9AF5-6361B5B4D3D4}" srcOrd="7" destOrd="0" presId="urn:microsoft.com/office/officeart/2005/8/layout/vList2"/>
    <dgm:cxn modelId="{64D56102-F7F9-450E-BA55-7F8FF50AF63C}" type="presParOf" srcId="{AAFE69D1-99CC-481C-B3B7-5270E1EA3CFC}" destId="{EFBC4FF0-CBD6-42C7-9755-480E7A9761D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6EA439-0E8D-4D7B-9D1A-5244183E0838}">
      <dsp:nvSpPr>
        <dsp:cNvPr id="0" name=""/>
        <dsp:cNvSpPr/>
      </dsp:nvSpPr>
      <dsp:spPr>
        <a:xfrm>
          <a:off x="0" y="156729"/>
          <a:ext cx="9217024" cy="1639488"/>
        </a:xfrm>
        <a:prstGeom prst="roundRect">
          <a:avLst/>
        </a:prstGeom>
        <a:solidFill>
          <a:srgbClr val="FDD0C7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/>
            <a:t>Закон </a:t>
          </a:r>
          <a:r>
            <a:rPr lang="ru-RU" sz="1300" b="1" kern="1200" dirty="0" err="1"/>
            <a:t>України</a:t>
          </a:r>
          <a:r>
            <a:rPr lang="ru-RU" sz="1300" b="1" kern="1200" dirty="0"/>
            <a:t> «Про </a:t>
          </a:r>
          <a:r>
            <a:rPr lang="ru-RU" sz="1300" b="1" kern="1200" dirty="0" err="1"/>
            <a:t>страхування</a:t>
          </a:r>
          <a:r>
            <a:rPr lang="ru-RU" sz="1300" b="1" kern="1200" dirty="0"/>
            <a:t>»:</a:t>
          </a:r>
        </a:p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/>
            <a:t>Регулює</a:t>
          </a:r>
          <a:r>
            <a:rPr lang="ru-RU" sz="1300" kern="1200" dirty="0"/>
            <a:t> </a:t>
          </a:r>
          <a:r>
            <a:rPr lang="ru-RU" sz="1300" kern="1200" dirty="0" err="1"/>
            <a:t>відносини</a:t>
          </a:r>
          <a:r>
            <a:rPr lang="ru-RU" sz="1300" kern="1200" dirty="0"/>
            <a:t> у </a:t>
          </a:r>
          <a:r>
            <a:rPr lang="ru-RU" sz="1300" kern="1200" dirty="0" err="1"/>
            <a:t>сфері</a:t>
          </a:r>
          <a:r>
            <a:rPr lang="ru-RU" sz="1300" kern="1200" dirty="0"/>
            <a:t> </a:t>
          </a:r>
          <a:r>
            <a:rPr lang="ru-RU" sz="1300" kern="1200" dirty="0" err="1"/>
            <a:t>страхування</a:t>
          </a:r>
          <a:r>
            <a:rPr lang="ru-RU" sz="1300" kern="1200" dirty="0"/>
            <a:t>, </a:t>
          </a:r>
          <a:r>
            <a:rPr lang="ru-RU" sz="1300" kern="1200" dirty="0" err="1"/>
            <a:t>визначає</a:t>
          </a:r>
          <a:r>
            <a:rPr lang="ru-RU" sz="1300" kern="1200" dirty="0"/>
            <a:t> </a:t>
          </a:r>
          <a:r>
            <a:rPr lang="ru-RU" sz="1300" kern="1200" dirty="0" err="1"/>
            <a:t>загальні</a:t>
          </a:r>
          <a:r>
            <a:rPr lang="ru-RU" sz="1300" kern="1200" dirty="0"/>
            <a:t> </a:t>
          </a:r>
          <a:r>
            <a:rPr lang="ru-RU" sz="1300" kern="1200" dirty="0" err="1"/>
            <a:t>правові</a:t>
          </a:r>
          <a:r>
            <a:rPr lang="ru-RU" sz="1300" kern="1200" dirty="0"/>
            <a:t> засади </a:t>
          </a:r>
          <a:r>
            <a:rPr lang="ru-RU" sz="1300" kern="1200" dirty="0" err="1"/>
            <a:t>здійснення</a:t>
          </a:r>
          <a:r>
            <a:rPr lang="ru-RU" sz="1300" kern="1200" dirty="0"/>
            <a:t> </a:t>
          </a:r>
          <a:r>
            <a:rPr lang="ru-RU" sz="1300" kern="1200" dirty="0" err="1"/>
            <a:t>діяльності</a:t>
          </a:r>
          <a:r>
            <a:rPr lang="ru-RU" sz="1300" kern="1200" dirty="0"/>
            <a:t> </a:t>
          </a:r>
          <a:r>
            <a:rPr lang="ru-RU" sz="1300" kern="1200" dirty="0" err="1"/>
            <a:t>із</a:t>
          </a:r>
          <a:r>
            <a:rPr lang="ru-RU" sz="1300" kern="1200" dirty="0"/>
            <a:t> </a:t>
          </a:r>
          <a:r>
            <a:rPr lang="ru-RU" sz="1300" kern="1200" dirty="0" err="1"/>
            <a:t>страхування</a:t>
          </a:r>
          <a:r>
            <a:rPr lang="ru-RU" sz="1300" kern="1200" dirty="0"/>
            <a:t>, </a:t>
          </a:r>
          <a:r>
            <a:rPr lang="ru-RU" sz="1300" kern="1200" dirty="0" err="1"/>
            <a:t>надання</a:t>
          </a:r>
          <a:r>
            <a:rPr lang="uk-UA" sz="1300" kern="1200" dirty="0"/>
            <a:t> </a:t>
          </a:r>
          <a:r>
            <a:rPr lang="ru-RU" sz="1300" kern="1200" dirty="0" err="1"/>
            <a:t>посередницьких</a:t>
          </a:r>
          <a:r>
            <a:rPr lang="ru-RU" sz="1300" kern="1200" dirty="0"/>
            <a:t> </a:t>
          </a:r>
          <a:r>
            <a:rPr lang="ru-RU" sz="1300" kern="1200" dirty="0" err="1"/>
            <a:t>послуг</a:t>
          </a:r>
          <a:r>
            <a:rPr lang="ru-RU" sz="1300" kern="1200" dirty="0"/>
            <a:t> і </a:t>
          </a:r>
          <a:r>
            <a:rPr lang="ru-RU" sz="1300" kern="1200" dirty="0" err="1"/>
            <a:t>спрямований</a:t>
          </a:r>
          <a:r>
            <a:rPr lang="ru-RU" sz="1300" kern="1200" dirty="0"/>
            <a:t> на </a:t>
          </a:r>
          <a:r>
            <a:rPr lang="ru-RU" sz="1300" kern="1200" dirty="0" err="1"/>
            <a:t>посилення</a:t>
          </a:r>
          <a:r>
            <a:rPr lang="ru-RU" sz="1300" kern="1200" dirty="0"/>
            <a:t> </a:t>
          </a:r>
          <a:r>
            <a:rPr lang="ru-RU" sz="1300" kern="1200" dirty="0" err="1"/>
            <a:t>захисту</a:t>
          </a:r>
          <a:r>
            <a:rPr lang="ru-RU" sz="1300" kern="1200" dirty="0"/>
            <a:t> прав та </a:t>
          </a:r>
          <a:r>
            <a:rPr lang="ru-RU" sz="1300" kern="1200" dirty="0" err="1"/>
            <a:t>законних</a:t>
          </a:r>
          <a:r>
            <a:rPr lang="ru-RU" sz="1300" kern="1200" dirty="0"/>
            <a:t> </a:t>
          </a:r>
          <a:r>
            <a:rPr lang="ru-RU" sz="1300" kern="1200" dirty="0" err="1"/>
            <a:t>інтересів</a:t>
          </a:r>
          <a:r>
            <a:rPr lang="ru-RU" sz="1300" kern="1200" dirty="0"/>
            <a:t> </a:t>
          </a:r>
          <a:r>
            <a:rPr lang="ru-RU" sz="1300" kern="1200" dirty="0" err="1"/>
            <a:t>клієнтів</a:t>
          </a:r>
          <a:r>
            <a:rPr lang="ru-RU" sz="1300" kern="1200" dirty="0"/>
            <a:t>, у тому </a:t>
          </a:r>
          <a:r>
            <a:rPr lang="ru-RU" sz="1300" kern="1200" dirty="0" err="1"/>
            <a:t>числі</a:t>
          </a:r>
          <a:r>
            <a:rPr lang="ru-RU" sz="1300" kern="1200" dirty="0"/>
            <a:t> </a:t>
          </a:r>
          <a:r>
            <a:rPr lang="ru-RU" sz="1300" kern="1200" dirty="0" err="1"/>
            <a:t>споживачів</a:t>
          </a:r>
          <a:r>
            <a:rPr lang="ru-RU" sz="1300" kern="1200" dirty="0"/>
            <a:t>,</a:t>
          </a:r>
          <a:r>
            <a:rPr lang="uk-UA" sz="1300" kern="1200" dirty="0"/>
            <a:t> </a:t>
          </a:r>
          <a:r>
            <a:rPr lang="ru-RU" sz="1300" kern="1200" dirty="0"/>
            <a:t>шляхом </a:t>
          </a:r>
          <a:r>
            <a:rPr lang="ru-RU" sz="1300" kern="1200" dirty="0" err="1"/>
            <a:t>встановлення</a:t>
          </a:r>
          <a:r>
            <a:rPr lang="ru-RU" sz="1300" kern="1200" dirty="0"/>
            <a:t> </a:t>
          </a:r>
          <a:r>
            <a:rPr lang="ru-RU" sz="1300" kern="1200" dirty="0" err="1"/>
            <a:t>вимог</a:t>
          </a:r>
          <a:r>
            <a:rPr lang="ru-RU" sz="1300" kern="1200" dirty="0"/>
            <a:t> до </a:t>
          </a:r>
          <a:r>
            <a:rPr lang="ru-RU" sz="1300" kern="1200" dirty="0" err="1"/>
            <a:t>системи</a:t>
          </a:r>
          <a:r>
            <a:rPr lang="ru-RU" sz="1300" kern="1200" dirty="0"/>
            <a:t> </a:t>
          </a:r>
          <a:r>
            <a:rPr lang="ru-RU" sz="1300" kern="1200" dirty="0" err="1"/>
            <a:t>управління</a:t>
          </a:r>
          <a:r>
            <a:rPr lang="ru-RU" sz="1300" kern="1200" dirty="0"/>
            <a:t>, </a:t>
          </a:r>
          <a:r>
            <a:rPr lang="ru-RU" sz="1300" kern="1200" dirty="0" err="1"/>
            <a:t>платоспроможності</a:t>
          </a:r>
          <a:r>
            <a:rPr lang="ru-RU" sz="1300" kern="1200" dirty="0"/>
            <a:t> </a:t>
          </a:r>
          <a:r>
            <a:rPr lang="ru-RU" sz="1300" kern="1200" dirty="0" err="1"/>
            <a:t>страховиків</a:t>
          </a:r>
          <a:r>
            <a:rPr lang="ru-RU" sz="1300" kern="1200" dirty="0"/>
            <a:t>, </a:t>
          </a:r>
          <a:r>
            <a:rPr lang="ru-RU" sz="1300" kern="1200" dirty="0" err="1"/>
            <a:t>філій</a:t>
          </a:r>
          <a:r>
            <a:rPr lang="ru-RU" sz="1300" kern="1200" dirty="0"/>
            <a:t> </a:t>
          </a:r>
          <a:r>
            <a:rPr lang="ru-RU" sz="1300" kern="1200" dirty="0" err="1"/>
            <a:t>страховиків-нерезидентів</a:t>
          </a:r>
          <a:r>
            <a:rPr lang="ru-RU" sz="1300" kern="1200" dirty="0"/>
            <a:t> на</a:t>
          </a:r>
          <a:r>
            <a:rPr lang="uk-UA" sz="1300" kern="1200" dirty="0"/>
            <a:t> </a:t>
          </a:r>
          <a:r>
            <a:rPr lang="ru-RU" sz="1300" kern="1200" dirty="0" err="1"/>
            <a:t>території</a:t>
          </a:r>
          <a:r>
            <a:rPr lang="ru-RU" sz="1300" kern="1200" dirty="0"/>
            <a:t> </a:t>
          </a:r>
          <a:r>
            <a:rPr lang="ru-RU" sz="1300" kern="1200" dirty="0" err="1"/>
            <a:t>України</a:t>
          </a:r>
          <a:r>
            <a:rPr lang="ru-RU" sz="1300" kern="1200" dirty="0"/>
            <a:t> та </a:t>
          </a:r>
          <a:r>
            <a:rPr lang="ru-RU" sz="1300" kern="1200" dirty="0" err="1"/>
            <a:t>розкриття</a:t>
          </a:r>
          <a:r>
            <a:rPr lang="ru-RU" sz="1300" kern="1200" dirty="0"/>
            <a:t> ними </a:t>
          </a:r>
          <a:r>
            <a:rPr lang="ru-RU" sz="1300" kern="1200" dirty="0" err="1"/>
            <a:t>інформації</a:t>
          </a:r>
          <a:r>
            <a:rPr lang="ru-RU" sz="1300" kern="1200" dirty="0"/>
            <a:t>; </a:t>
          </a:r>
          <a:r>
            <a:rPr lang="ru-RU" sz="1300" kern="1200" dirty="0" err="1"/>
            <a:t>встановлює</a:t>
          </a:r>
          <a:r>
            <a:rPr lang="ru-RU" sz="1300" kern="1200" dirty="0"/>
            <a:t> </a:t>
          </a:r>
          <a:r>
            <a:rPr lang="ru-RU" sz="1300" kern="1200" dirty="0" err="1"/>
            <a:t>вимоги</a:t>
          </a:r>
          <a:r>
            <a:rPr lang="ru-RU" sz="1300" kern="1200" dirty="0"/>
            <a:t> до порядку </a:t>
          </a:r>
          <a:r>
            <a:rPr lang="ru-RU" sz="1300" kern="1200" dirty="0" err="1"/>
            <a:t>укладання</a:t>
          </a:r>
          <a:r>
            <a:rPr lang="ru-RU" sz="1300" kern="1200" dirty="0"/>
            <a:t>, </a:t>
          </a:r>
          <a:r>
            <a:rPr lang="ru-RU" sz="1300" kern="1200" dirty="0" err="1"/>
            <a:t>обслуговування</a:t>
          </a:r>
          <a:r>
            <a:rPr lang="ru-RU" sz="1300" kern="1200" dirty="0"/>
            <a:t> та </a:t>
          </a:r>
          <a:r>
            <a:rPr lang="ru-RU" sz="1300" kern="1200" dirty="0" err="1"/>
            <a:t>виконання</a:t>
          </a:r>
          <a:r>
            <a:rPr lang="uk-UA" sz="1300" kern="1200" dirty="0"/>
            <a:t> </a:t>
          </a:r>
          <a:r>
            <a:rPr lang="ru-RU" sz="1300" kern="1200" dirty="0" err="1"/>
            <a:t>договорів</a:t>
          </a:r>
          <a:r>
            <a:rPr lang="ru-RU" sz="1300" kern="1200" dirty="0"/>
            <a:t> </a:t>
          </a:r>
          <a:r>
            <a:rPr lang="ru-RU" sz="1300" kern="1200" dirty="0" err="1"/>
            <a:t>страхування</a:t>
          </a:r>
          <a:r>
            <a:rPr lang="ru-RU" sz="1300" kern="1200" dirty="0"/>
            <a:t> та </a:t>
          </a:r>
          <a:r>
            <a:rPr lang="ru-RU" sz="1300" kern="1200" dirty="0" err="1"/>
            <a:t>перестрахування</a:t>
          </a:r>
          <a:r>
            <a:rPr lang="ru-RU" sz="1300" kern="1200" dirty="0"/>
            <a:t>; </a:t>
          </a:r>
          <a:r>
            <a:rPr lang="ru-RU" sz="1300" kern="1200" dirty="0" err="1"/>
            <a:t>врегульовує</a:t>
          </a:r>
          <a:r>
            <a:rPr lang="ru-RU" sz="1300" kern="1200" dirty="0"/>
            <a:t> </a:t>
          </a:r>
          <a:r>
            <a:rPr lang="ru-RU" sz="1300" kern="1200" dirty="0" err="1"/>
            <a:t>питання</a:t>
          </a:r>
          <a:r>
            <a:rPr lang="ru-RU" sz="1300" kern="1200" dirty="0"/>
            <a:t> </a:t>
          </a:r>
          <a:r>
            <a:rPr lang="ru-RU" sz="1300" kern="1200" dirty="0" err="1"/>
            <a:t>інформаційного</a:t>
          </a:r>
          <a:r>
            <a:rPr lang="uk-UA" sz="1300" kern="1200" dirty="0"/>
            <a:t> </a:t>
          </a:r>
          <a:r>
            <a:rPr lang="ru-RU" sz="1300" kern="1200" dirty="0" err="1"/>
            <a:t>забезпечення</a:t>
          </a:r>
          <a:r>
            <a:rPr lang="ru-RU" sz="1300" kern="1200" dirty="0"/>
            <a:t> </a:t>
          </a:r>
          <a:r>
            <a:rPr lang="ru-RU" sz="1300" kern="1200" dirty="0" err="1"/>
            <a:t>договорів</a:t>
          </a:r>
          <a:r>
            <a:rPr lang="ru-RU" sz="1300" kern="1200" dirty="0"/>
            <a:t> </a:t>
          </a:r>
          <a:r>
            <a:rPr lang="ru-RU" sz="1300" kern="1200" dirty="0" err="1"/>
            <a:t>страхування</a:t>
          </a:r>
          <a:r>
            <a:rPr lang="ru-RU" sz="1300" kern="1200" dirty="0"/>
            <a:t> та</a:t>
          </a:r>
          <a:r>
            <a:rPr lang="uk-UA" sz="1300" kern="1200" dirty="0"/>
            <a:t> </a:t>
          </a:r>
          <a:r>
            <a:rPr lang="ru-RU" sz="1300" kern="1200" dirty="0" err="1"/>
            <a:t>перестрахування</a:t>
          </a:r>
          <a:r>
            <a:rPr lang="ru-RU" sz="1300" kern="1200" dirty="0"/>
            <a:t> і </a:t>
          </a:r>
          <a:r>
            <a:rPr lang="ru-RU" sz="1300" kern="1200" dirty="0" err="1"/>
            <a:t>дій</a:t>
          </a:r>
          <a:r>
            <a:rPr lang="ru-RU" sz="1300" kern="1200" dirty="0"/>
            <a:t>, </a:t>
          </a:r>
          <a:r>
            <a:rPr lang="ru-RU" sz="1300" kern="1200" dirty="0" err="1"/>
            <a:t>що</a:t>
          </a:r>
          <a:r>
            <a:rPr lang="ru-RU" sz="1300" kern="1200" dirty="0"/>
            <a:t> </a:t>
          </a:r>
          <a:r>
            <a:rPr lang="ru-RU" sz="1300" kern="1200" dirty="0" err="1"/>
            <a:t>передують</a:t>
          </a:r>
          <a:r>
            <a:rPr lang="ru-RU" sz="1300" kern="1200" dirty="0"/>
            <a:t> </a:t>
          </a:r>
          <a:r>
            <a:rPr lang="ru-RU" sz="1300" kern="1200" dirty="0" err="1"/>
            <a:t>їх</a:t>
          </a:r>
          <a:r>
            <a:rPr lang="ru-RU" sz="1300" kern="1200" dirty="0"/>
            <a:t> </a:t>
          </a:r>
          <a:r>
            <a:rPr lang="ru-RU" sz="1300" kern="1200" dirty="0" err="1"/>
            <a:t>укладанню</a:t>
          </a:r>
          <a:r>
            <a:rPr lang="ru-RU" sz="1300" kern="1200" dirty="0"/>
            <a:t>, а </a:t>
          </a:r>
          <a:r>
            <a:rPr lang="ru-RU" sz="1300" kern="1200" dirty="0" err="1"/>
            <a:t>також</a:t>
          </a:r>
          <a:r>
            <a:rPr lang="ru-RU" sz="1300" kern="1200" dirty="0"/>
            <a:t> </a:t>
          </a:r>
          <a:r>
            <a:rPr lang="ru-RU" sz="1300" kern="1200" dirty="0" err="1"/>
            <a:t>державне</a:t>
          </a:r>
          <a:r>
            <a:rPr lang="ru-RU" sz="1300" kern="1200" dirty="0"/>
            <a:t> </a:t>
          </a:r>
          <a:r>
            <a:rPr lang="ru-RU" sz="1300" kern="1200" dirty="0" err="1"/>
            <a:t>регулювання</a:t>
          </a:r>
          <a:r>
            <a:rPr lang="ru-RU" sz="1300" kern="1200" dirty="0"/>
            <a:t> та </a:t>
          </a:r>
          <a:r>
            <a:rPr lang="ru-RU" sz="1300" kern="1200" dirty="0" err="1"/>
            <a:t>нагляд</a:t>
          </a:r>
          <a:r>
            <a:rPr lang="ru-RU" sz="1300" kern="1200" dirty="0"/>
            <a:t> у </a:t>
          </a:r>
          <a:r>
            <a:rPr lang="ru-RU" sz="1300" kern="1200" dirty="0" err="1"/>
            <a:t>сфері</a:t>
          </a:r>
          <a:r>
            <a:rPr lang="ru-RU" sz="1300" kern="1200" dirty="0"/>
            <a:t> </a:t>
          </a:r>
          <a:r>
            <a:rPr lang="ru-RU" sz="1300" kern="1200" dirty="0" err="1"/>
            <a:t>страхування</a:t>
          </a:r>
          <a:r>
            <a:rPr lang="ru-RU" sz="1300" kern="1200" dirty="0"/>
            <a:t>.</a:t>
          </a:r>
          <a:endParaRPr lang="ru-UA" sz="1300" kern="1200" dirty="0"/>
        </a:p>
      </dsp:txBody>
      <dsp:txXfrm>
        <a:off x="80033" y="236762"/>
        <a:ext cx="9056958" cy="1479422"/>
      </dsp:txXfrm>
    </dsp:sp>
    <dsp:sp modelId="{9B062187-4E6C-457D-BA08-36234F45F4A7}">
      <dsp:nvSpPr>
        <dsp:cNvPr id="0" name=""/>
        <dsp:cNvSpPr/>
      </dsp:nvSpPr>
      <dsp:spPr>
        <a:xfrm>
          <a:off x="0" y="1817437"/>
          <a:ext cx="9217024" cy="2133749"/>
        </a:xfrm>
        <a:prstGeom prst="roundRect">
          <a:avLst/>
        </a:prstGeom>
        <a:solidFill>
          <a:srgbClr val="FDDAD3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/>
            <a:t>Постанова НБУ № 2 «Про </a:t>
          </a:r>
          <a:r>
            <a:rPr lang="ru-RU" sz="1300" b="1" kern="1200" dirty="0" err="1"/>
            <a:t>затвердження</a:t>
          </a:r>
          <a:r>
            <a:rPr lang="ru-RU" sz="1300" b="1" kern="1200" dirty="0"/>
            <a:t> </a:t>
          </a:r>
          <a:r>
            <a:rPr lang="ru-RU" sz="1300" b="1" kern="1200" dirty="0" err="1"/>
            <a:t>Положення</a:t>
          </a:r>
          <a:r>
            <a:rPr lang="ru-RU" sz="1300" b="1" kern="1200" dirty="0"/>
            <a:t> про </a:t>
          </a:r>
          <a:r>
            <a:rPr lang="ru-RU" sz="1300" b="1" kern="1200" dirty="0" err="1"/>
            <a:t>авторизацію</a:t>
          </a:r>
          <a:r>
            <a:rPr lang="ru-RU" sz="1300" b="1" kern="1200" dirty="0"/>
            <a:t> </a:t>
          </a:r>
          <a:r>
            <a:rPr lang="ru-RU" sz="1300" b="1" kern="1200" dirty="0" err="1"/>
            <a:t>страхових</a:t>
          </a:r>
          <a:r>
            <a:rPr lang="ru-RU" sz="1300" b="1" kern="1200" dirty="0"/>
            <a:t> </a:t>
          </a:r>
          <a:r>
            <a:rPr lang="ru-RU" sz="1300" b="1" kern="1200" dirty="0" err="1"/>
            <a:t>посередників</a:t>
          </a:r>
          <a:r>
            <a:rPr lang="ru-RU" sz="1300" b="1" kern="1200" dirty="0"/>
            <a:t> та </a:t>
          </a:r>
          <a:r>
            <a:rPr lang="ru-RU" sz="1300" b="1" kern="1200" dirty="0" err="1"/>
            <a:t>умови</a:t>
          </a:r>
          <a:r>
            <a:rPr lang="ru-RU" sz="1300" b="1" kern="1200" dirty="0"/>
            <a:t> </a:t>
          </a:r>
          <a:r>
            <a:rPr lang="ru-RU" sz="1300" b="1" kern="1200" dirty="0" err="1"/>
            <a:t>здійснення</a:t>
          </a:r>
          <a:r>
            <a:rPr lang="uk-UA" sz="1300" b="1" kern="1200" dirty="0"/>
            <a:t> </a:t>
          </a:r>
          <a:r>
            <a:rPr lang="ru-RU" sz="1300" b="1" kern="1200" dirty="0" err="1"/>
            <a:t>діяльності</a:t>
          </a:r>
          <a:r>
            <a:rPr lang="ru-RU" sz="1300" b="1" kern="1200" dirty="0"/>
            <a:t> з </a:t>
          </a:r>
          <a:r>
            <a:rPr lang="ru-RU" sz="1300" b="1" kern="1200" dirty="0" err="1"/>
            <a:t>реалізації</a:t>
          </a:r>
          <a:r>
            <a:rPr lang="ru-RU" sz="1300" b="1" kern="1200" dirty="0"/>
            <a:t> </a:t>
          </a:r>
          <a:r>
            <a:rPr lang="ru-RU" sz="1300" b="1" kern="1200" dirty="0" err="1"/>
            <a:t>страхових</a:t>
          </a:r>
          <a:r>
            <a:rPr lang="ru-RU" sz="1300" b="1" kern="1200" dirty="0"/>
            <a:t> та/</a:t>
          </a:r>
          <a:r>
            <a:rPr lang="ru-RU" sz="1300" b="1" kern="1200" dirty="0" err="1"/>
            <a:t>або</a:t>
          </a:r>
          <a:r>
            <a:rPr lang="ru-RU" sz="1300" b="1" kern="1200" dirty="0"/>
            <a:t> </a:t>
          </a:r>
          <a:r>
            <a:rPr lang="ru-RU" sz="1300" b="1" kern="1200" dirty="0" err="1"/>
            <a:t>перестрахових</a:t>
          </a:r>
          <a:r>
            <a:rPr lang="ru-RU" sz="1300" b="1" kern="1200" dirty="0"/>
            <a:t> </a:t>
          </a:r>
          <a:r>
            <a:rPr lang="ru-RU" sz="1300" b="1" kern="1200" dirty="0" err="1"/>
            <a:t>продуктів</a:t>
          </a:r>
          <a:r>
            <a:rPr lang="ru-RU" sz="1300" b="1" kern="1200" dirty="0"/>
            <a:t>»:</a:t>
          </a:r>
        </a:p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/>
            <a:t>Встановлює</a:t>
          </a:r>
          <a:r>
            <a:rPr lang="ru-RU" sz="1300" kern="1200" dirty="0"/>
            <a:t> </a:t>
          </a:r>
          <a:r>
            <a:rPr lang="ru-RU" sz="1300" kern="1200" dirty="0" err="1"/>
            <a:t>загальні</a:t>
          </a:r>
          <a:r>
            <a:rPr lang="ru-RU" sz="1300" kern="1200" dirty="0"/>
            <a:t> </a:t>
          </a:r>
          <a:r>
            <a:rPr lang="ru-RU" sz="1300" kern="1200" dirty="0" err="1"/>
            <a:t>вимоги</a:t>
          </a:r>
          <a:r>
            <a:rPr lang="ru-RU" sz="1300" kern="1200" dirty="0"/>
            <a:t> до </a:t>
          </a:r>
          <a:r>
            <a:rPr lang="ru-RU" sz="1300" kern="1200" dirty="0" err="1"/>
            <a:t>здійснення</a:t>
          </a:r>
          <a:r>
            <a:rPr lang="ru-RU" sz="1300" kern="1200" dirty="0"/>
            <a:t> </a:t>
          </a:r>
          <a:r>
            <a:rPr lang="ru-RU" sz="1300" kern="1200" dirty="0" err="1"/>
            <a:t>діяльності</a:t>
          </a:r>
          <a:r>
            <a:rPr lang="ru-RU" sz="1300" kern="1200" dirty="0"/>
            <a:t> з </a:t>
          </a:r>
          <a:r>
            <a:rPr lang="ru-RU" sz="1300" kern="1200" dirty="0" err="1"/>
            <a:t>реалізації</a:t>
          </a:r>
          <a:r>
            <a:rPr lang="ru-RU" sz="1300" kern="1200" dirty="0"/>
            <a:t> </a:t>
          </a:r>
          <a:r>
            <a:rPr lang="ru-RU" sz="1300" kern="1200" dirty="0" err="1"/>
            <a:t>страхових</a:t>
          </a:r>
          <a:r>
            <a:rPr lang="ru-RU" sz="1300" kern="1200" dirty="0"/>
            <a:t> та/</a:t>
          </a:r>
          <a:r>
            <a:rPr lang="ru-RU" sz="1300" kern="1200" dirty="0" err="1"/>
            <a:t>або</a:t>
          </a:r>
          <a:r>
            <a:rPr lang="ru-RU" sz="1300" kern="1200" dirty="0"/>
            <a:t> </a:t>
          </a:r>
          <a:r>
            <a:rPr lang="ru-RU" sz="1300" kern="1200" dirty="0" err="1"/>
            <a:t>перестрахових</a:t>
          </a:r>
          <a:r>
            <a:rPr lang="ru-RU" sz="1300" kern="1200" dirty="0"/>
            <a:t> </a:t>
          </a:r>
          <a:r>
            <a:rPr lang="ru-RU" sz="1300" kern="1200" dirty="0" err="1"/>
            <a:t>продуктів</a:t>
          </a:r>
          <a:r>
            <a:rPr lang="ru-RU" sz="1300" kern="1200" dirty="0"/>
            <a:t>; </a:t>
          </a:r>
          <a:r>
            <a:rPr lang="ru-RU" sz="1300" kern="1200" dirty="0" err="1"/>
            <a:t>загальні</a:t>
          </a:r>
          <a:r>
            <a:rPr lang="uk-UA" sz="1300" kern="1200" dirty="0"/>
            <a:t> </a:t>
          </a:r>
          <a:r>
            <a:rPr lang="ru-RU" sz="1300" kern="1200" dirty="0" err="1"/>
            <a:t>вимоги</a:t>
          </a:r>
          <a:r>
            <a:rPr lang="ru-RU" sz="1300" kern="1200" dirty="0"/>
            <a:t> до </a:t>
          </a:r>
          <a:r>
            <a:rPr lang="ru-RU" sz="1300" kern="1200" dirty="0" err="1"/>
            <a:t>осіб</a:t>
          </a:r>
          <a:r>
            <a:rPr lang="ru-RU" sz="1300" kern="1200" dirty="0"/>
            <a:t>, </a:t>
          </a:r>
          <a:r>
            <a:rPr lang="ru-RU" sz="1300" kern="1200" dirty="0" err="1"/>
            <a:t>які</a:t>
          </a:r>
          <a:r>
            <a:rPr lang="ru-RU" sz="1300" kern="1200" dirty="0"/>
            <a:t> </a:t>
          </a:r>
          <a:r>
            <a:rPr lang="ru-RU" sz="1300" kern="1200" dirty="0" err="1"/>
            <a:t>здійснюють</a:t>
          </a:r>
          <a:r>
            <a:rPr lang="ru-RU" sz="1300" kern="1200" dirty="0"/>
            <a:t> </a:t>
          </a:r>
          <a:r>
            <a:rPr lang="ru-RU" sz="1300" kern="1200" dirty="0" err="1"/>
            <a:t>діяльність</a:t>
          </a:r>
          <a:r>
            <a:rPr lang="ru-RU" sz="1300" kern="1200" dirty="0"/>
            <a:t> з </a:t>
          </a:r>
          <a:r>
            <a:rPr lang="ru-RU" sz="1300" kern="1200" dirty="0" err="1"/>
            <a:t>реалізації</a:t>
          </a:r>
          <a:r>
            <a:rPr lang="ru-RU" sz="1300" kern="1200" dirty="0"/>
            <a:t> </a:t>
          </a:r>
          <a:r>
            <a:rPr lang="ru-RU" sz="1300" kern="1200" dirty="0" err="1"/>
            <a:t>страхових</a:t>
          </a:r>
          <a:r>
            <a:rPr lang="ru-RU" sz="1300" kern="1200" dirty="0"/>
            <a:t> та/</a:t>
          </a:r>
          <a:r>
            <a:rPr lang="ru-RU" sz="1300" kern="1200" dirty="0" err="1"/>
            <a:t>або</a:t>
          </a:r>
          <a:r>
            <a:rPr lang="ru-RU" sz="1300" kern="1200" dirty="0"/>
            <a:t> </a:t>
          </a:r>
          <a:r>
            <a:rPr lang="ru-RU" sz="1300" kern="1200" dirty="0" err="1"/>
            <a:t>перестрахових</a:t>
          </a:r>
          <a:r>
            <a:rPr lang="ru-RU" sz="1300" kern="1200" dirty="0"/>
            <a:t> </a:t>
          </a:r>
          <a:r>
            <a:rPr lang="ru-RU" sz="1300" kern="1200" dirty="0" err="1"/>
            <a:t>продуктів</a:t>
          </a:r>
          <a:r>
            <a:rPr lang="ru-RU" sz="1300" kern="1200" dirty="0"/>
            <a:t>; порядок </a:t>
          </a:r>
          <a:r>
            <a:rPr lang="ru-RU" sz="1300" kern="1200" dirty="0" err="1"/>
            <a:t>авторизації</a:t>
          </a:r>
          <a:r>
            <a:rPr lang="uk-UA" sz="1300" kern="1200" dirty="0"/>
            <a:t> </a:t>
          </a:r>
          <a:r>
            <a:rPr lang="ru-RU" sz="1300" kern="1200" dirty="0" err="1"/>
            <a:t>страхових</a:t>
          </a:r>
          <a:r>
            <a:rPr lang="ru-RU" sz="1300" kern="1200" dirty="0"/>
            <a:t> та/</a:t>
          </a:r>
          <a:r>
            <a:rPr lang="ru-RU" sz="1300" kern="1200" dirty="0" err="1"/>
            <a:t>або</a:t>
          </a:r>
          <a:r>
            <a:rPr lang="ru-RU" sz="1300" kern="1200" dirty="0"/>
            <a:t> </a:t>
          </a:r>
          <a:r>
            <a:rPr lang="ru-RU" sz="1300" kern="1200" dirty="0" err="1"/>
            <a:t>перестрахових</a:t>
          </a:r>
          <a:r>
            <a:rPr lang="ru-RU" sz="1300" kern="1200" dirty="0"/>
            <a:t> </a:t>
          </a:r>
          <a:r>
            <a:rPr lang="ru-RU" sz="1300" kern="1200" dirty="0" err="1"/>
            <a:t>брокерів</a:t>
          </a:r>
          <a:r>
            <a:rPr lang="ru-RU" sz="1300" kern="1200" dirty="0"/>
            <a:t>; порядок </a:t>
          </a:r>
          <a:r>
            <a:rPr lang="ru-RU" sz="1300" kern="1200" dirty="0" err="1"/>
            <a:t>авторизації</a:t>
          </a:r>
          <a:r>
            <a:rPr lang="ru-RU" sz="1300" kern="1200" dirty="0"/>
            <a:t> страхового агента, </a:t>
          </a:r>
          <a:r>
            <a:rPr lang="ru-RU" sz="1300" kern="1200" dirty="0" err="1"/>
            <a:t>додаткового</a:t>
          </a:r>
          <a:r>
            <a:rPr lang="ru-RU" sz="1300" kern="1200" dirty="0"/>
            <a:t> страхового агента,</a:t>
          </a:r>
          <a:r>
            <a:rPr lang="uk-UA" sz="1300" kern="1200" dirty="0"/>
            <a:t> </a:t>
          </a:r>
          <a:r>
            <a:rPr lang="ru-RU" sz="1300" kern="1200" dirty="0"/>
            <a:t>субагента; порядок </a:t>
          </a:r>
          <a:r>
            <a:rPr lang="ru-RU" sz="1300" kern="1200" dirty="0" err="1"/>
            <a:t>повідомлення</a:t>
          </a:r>
          <a:r>
            <a:rPr lang="ru-RU" sz="1300" kern="1200" dirty="0"/>
            <a:t> </a:t>
          </a:r>
          <a:r>
            <a:rPr lang="ru-RU" sz="1300" kern="1200" dirty="0" err="1"/>
            <a:t>страховим</a:t>
          </a:r>
          <a:r>
            <a:rPr lang="uk-UA" sz="1300" kern="1200" dirty="0"/>
            <a:t> </a:t>
          </a:r>
          <a:r>
            <a:rPr lang="ru-RU" sz="1300" kern="1200" dirty="0"/>
            <a:t>та/</a:t>
          </a:r>
          <a:r>
            <a:rPr lang="ru-RU" sz="1300" kern="1200" dirty="0" err="1"/>
            <a:t>або</a:t>
          </a:r>
          <a:r>
            <a:rPr lang="ru-RU" sz="1300" kern="1200" dirty="0"/>
            <a:t> </a:t>
          </a:r>
          <a:r>
            <a:rPr lang="ru-RU" sz="1300" kern="1200" dirty="0" err="1"/>
            <a:t>перестраховим</a:t>
          </a:r>
          <a:r>
            <a:rPr lang="ru-RU" sz="1300" kern="1200" dirty="0"/>
            <a:t> брокером-нерезидентом та </a:t>
          </a:r>
          <a:r>
            <a:rPr lang="ru-RU" sz="1300" kern="1200" dirty="0" err="1"/>
            <a:t>страховим</a:t>
          </a:r>
          <a:r>
            <a:rPr lang="ru-RU" sz="1300" kern="1200" dirty="0"/>
            <a:t> агентом-нерезидентом; порядок та </a:t>
          </a:r>
          <a:r>
            <a:rPr lang="ru-RU" sz="1300" kern="1200" dirty="0" err="1"/>
            <a:t>вимоги</a:t>
          </a:r>
          <a:r>
            <a:rPr lang="ru-RU" sz="1300" kern="1200" dirty="0"/>
            <a:t> </a:t>
          </a:r>
          <a:r>
            <a:rPr lang="ru-RU" sz="1300" kern="1200" dirty="0" err="1"/>
            <a:t>щодо</a:t>
          </a:r>
          <a:r>
            <a:rPr lang="ru-RU" sz="1300" kern="1200" dirty="0"/>
            <a:t> </a:t>
          </a:r>
          <a:r>
            <a:rPr lang="ru-RU" sz="1300" kern="1200" dirty="0" err="1"/>
            <a:t>розкриття</a:t>
          </a:r>
          <a:r>
            <a:rPr lang="ru-RU" sz="1300" kern="1200" dirty="0"/>
            <a:t> </a:t>
          </a:r>
          <a:r>
            <a:rPr lang="ru-RU" sz="1300" kern="1200" dirty="0" err="1"/>
            <a:t>інформації</a:t>
          </a:r>
          <a:r>
            <a:rPr lang="ru-RU" sz="1300" kern="1200" dirty="0"/>
            <a:t> в </a:t>
          </a:r>
          <a:r>
            <a:rPr lang="ru-RU" sz="1300" kern="1200" dirty="0" err="1"/>
            <a:t>переліку</a:t>
          </a:r>
          <a:r>
            <a:rPr lang="ru-RU" sz="1300" kern="1200" dirty="0"/>
            <a:t> </a:t>
          </a:r>
          <a:r>
            <a:rPr lang="ru-RU" sz="1300" kern="1200" dirty="0" err="1"/>
            <a:t>працівників</a:t>
          </a:r>
          <a:r>
            <a:rPr lang="ru-RU" sz="1300" kern="1200" dirty="0"/>
            <a:t> з </a:t>
          </a:r>
          <a:r>
            <a:rPr lang="ru-RU" sz="1300" kern="1200" dirty="0" err="1"/>
            <a:t>реалізації</a:t>
          </a:r>
          <a:r>
            <a:rPr lang="ru-RU" sz="1300" kern="1200" dirty="0"/>
            <a:t> страховика та страхового</a:t>
          </a:r>
          <a:r>
            <a:rPr lang="uk-UA" sz="1300" kern="1200" dirty="0"/>
            <a:t> </a:t>
          </a:r>
          <a:r>
            <a:rPr lang="ru-RU" sz="1300" kern="1200" dirty="0" err="1"/>
            <a:t>посередника</a:t>
          </a:r>
          <a:r>
            <a:rPr lang="ru-RU" sz="1300" kern="1200" dirty="0"/>
            <a:t>; </a:t>
          </a:r>
          <a:r>
            <a:rPr lang="ru-RU" sz="1300" kern="1200" dirty="0" err="1"/>
            <a:t>особливості</a:t>
          </a:r>
          <a:r>
            <a:rPr lang="ru-RU" sz="1300" kern="1200" dirty="0"/>
            <a:t> </a:t>
          </a:r>
          <a:r>
            <a:rPr lang="ru-RU" sz="1300" kern="1200" dirty="0" err="1"/>
            <a:t>здійснення</a:t>
          </a:r>
          <a:r>
            <a:rPr lang="ru-RU" sz="1300" kern="1200" dirty="0"/>
            <a:t> </a:t>
          </a:r>
          <a:r>
            <a:rPr lang="ru-RU" sz="1300" kern="1200" dirty="0" err="1"/>
            <a:t>страховим</a:t>
          </a:r>
          <a:r>
            <a:rPr lang="ru-RU" sz="1300" kern="1200" dirty="0"/>
            <a:t> </a:t>
          </a:r>
          <a:r>
            <a:rPr lang="ru-RU" sz="1300" kern="1200" dirty="0" err="1"/>
            <a:t>посередником</a:t>
          </a:r>
          <a:r>
            <a:rPr lang="ru-RU" sz="1300" kern="1200" dirty="0"/>
            <a:t> </a:t>
          </a:r>
          <a:r>
            <a:rPr lang="ru-RU" sz="1300" kern="1200" dirty="0" err="1"/>
            <a:t>діяльності</a:t>
          </a:r>
          <a:r>
            <a:rPr lang="ru-RU" sz="1300" kern="1200" dirty="0"/>
            <a:t> з </a:t>
          </a:r>
          <a:r>
            <a:rPr lang="ru-RU" sz="1300" kern="1200" dirty="0" err="1"/>
            <a:t>надання</a:t>
          </a:r>
          <a:r>
            <a:rPr lang="uk-UA" sz="1300" kern="1200" dirty="0"/>
            <a:t> </a:t>
          </a:r>
          <a:r>
            <a:rPr lang="ru-RU" sz="1300" kern="1200" dirty="0" err="1"/>
            <a:t>посередницьких</a:t>
          </a:r>
          <a:r>
            <a:rPr lang="ru-RU" sz="1300" kern="1200" dirty="0"/>
            <a:t> </a:t>
          </a:r>
          <a:r>
            <a:rPr lang="ru-RU" sz="1300" kern="1200" dirty="0" err="1"/>
            <a:t>послуг</a:t>
          </a:r>
          <a:r>
            <a:rPr lang="ru-RU" sz="1300" kern="1200" dirty="0"/>
            <a:t> на ринку</a:t>
          </a:r>
          <a:r>
            <a:rPr lang="uk-UA" sz="1300" kern="1200" dirty="0"/>
            <a:t> </a:t>
          </a:r>
          <a:r>
            <a:rPr lang="ru-RU" sz="1300" kern="1200" dirty="0" err="1"/>
            <a:t>страхування</a:t>
          </a:r>
          <a:r>
            <a:rPr lang="ru-RU" sz="1300" kern="1200" dirty="0"/>
            <a:t>; порядок </a:t>
          </a:r>
          <a:r>
            <a:rPr lang="ru-RU" sz="1300" kern="1200" dirty="0" err="1"/>
            <a:t>здійснення</a:t>
          </a:r>
          <a:r>
            <a:rPr lang="ru-RU" sz="1300" kern="1200" dirty="0"/>
            <a:t> </a:t>
          </a:r>
          <a:r>
            <a:rPr lang="ru-RU" sz="1300" kern="1200" dirty="0" err="1"/>
            <a:t>нагляду</a:t>
          </a:r>
          <a:r>
            <a:rPr lang="ru-RU" sz="1300" kern="1200" dirty="0"/>
            <a:t> за </a:t>
          </a:r>
          <a:r>
            <a:rPr lang="ru-RU" sz="1300" kern="1200" dirty="0" err="1"/>
            <a:t>страховими</a:t>
          </a:r>
          <a:r>
            <a:rPr lang="ru-RU" sz="1300" kern="1200" dirty="0"/>
            <a:t> </a:t>
          </a:r>
          <a:r>
            <a:rPr lang="ru-RU" sz="1300" kern="1200" dirty="0" err="1"/>
            <a:t>посередниками</a:t>
          </a:r>
          <a:r>
            <a:rPr lang="ru-RU" sz="1300" kern="1200" dirty="0"/>
            <a:t>; порядок </a:t>
          </a:r>
          <a:r>
            <a:rPr lang="ru-RU" sz="1300" kern="1200" dirty="0" err="1"/>
            <a:t>ведення</a:t>
          </a:r>
          <a:r>
            <a:rPr lang="ru-RU" sz="1300" kern="1200" dirty="0"/>
            <a:t> </a:t>
          </a:r>
          <a:r>
            <a:rPr lang="ru-RU" sz="1300" kern="1200" dirty="0" err="1"/>
            <a:t>Реєстру</a:t>
          </a:r>
          <a:r>
            <a:rPr lang="ru-RU" sz="1300" kern="1200" dirty="0"/>
            <a:t> </a:t>
          </a:r>
          <a:r>
            <a:rPr lang="ru-RU" sz="1300" kern="1200" dirty="0" err="1"/>
            <a:t>посередників</a:t>
          </a:r>
          <a:r>
            <a:rPr lang="ru-RU" sz="1300" kern="1200" dirty="0"/>
            <a:t>.</a:t>
          </a:r>
          <a:endParaRPr lang="ru-UA" sz="1300" kern="1200" dirty="0"/>
        </a:p>
      </dsp:txBody>
      <dsp:txXfrm>
        <a:off x="104161" y="1921598"/>
        <a:ext cx="9008702" cy="1925427"/>
      </dsp:txXfrm>
    </dsp:sp>
    <dsp:sp modelId="{14A57A67-914A-48DF-B451-17E45DAF3423}">
      <dsp:nvSpPr>
        <dsp:cNvPr id="0" name=""/>
        <dsp:cNvSpPr/>
      </dsp:nvSpPr>
      <dsp:spPr>
        <a:xfrm>
          <a:off x="0" y="3975851"/>
          <a:ext cx="9217024" cy="1554441"/>
        </a:xfrm>
        <a:prstGeom prst="roundRect">
          <a:avLst/>
        </a:prstGeom>
        <a:solidFill>
          <a:srgbClr val="FDD0C7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x-none" sz="1300" b="1" kern="1200" dirty="0"/>
            <a:t>Постанова НБУ </a:t>
          </a:r>
          <a:r>
            <a:rPr lang="uk-UA" sz="1300" b="1" kern="1200" dirty="0"/>
            <a:t>№ </a:t>
          </a:r>
          <a:r>
            <a:rPr lang="x-none" sz="1300" b="1" kern="1200" dirty="0"/>
            <a:t>173 </a:t>
          </a:r>
          <a:r>
            <a:rPr lang="uk-UA" sz="1300" b="1" kern="1200" dirty="0"/>
            <a:t>«</a:t>
          </a:r>
          <a:r>
            <a:rPr lang="x-none" sz="1300" b="1" kern="1200" dirty="0"/>
            <a:t>Про затвердження Положення про розкриття споживачу інформації про страхового посередника</a:t>
          </a:r>
          <a:r>
            <a:rPr lang="uk-UA" sz="1300" b="1" kern="1200" dirty="0"/>
            <a:t> </a:t>
          </a:r>
          <a:r>
            <a:rPr lang="x-none" sz="1300" b="1" kern="1200" dirty="0"/>
            <a:t>та порядок реалізації страхового продукту як додаткового до інших товарів, робіт або послуг, що не є страховими, та</a:t>
          </a:r>
          <a:r>
            <a:rPr lang="uk-UA" sz="1300" b="1" kern="1200" dirty="0"/>
            <a:t> </a:t>
          </a:r>
          <a:r>
            <a:rPr lang="x-none" sz="1300" b="1" kern="1200" dirty="0"/>
            <a:t>внесення змін до деяких нормативно-правових актів Національного банку України</a:t>
          </a:r>
          <a:r>
            <a:rPr lang="uk-UA" sz="1300" b="1" kern="1200" dirty="0"/>
            <a:t>»:</a:t>
          </a:r>
        </a:p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x-none" sz="1300" kern="1200" dirty="0"/>
            <a:t>Встановлює мінімальний обсяг інформації про діяльність страхового</a:t>
          </a:r>
          <a:r>
            <a:rPr lang="uk-UA" sz="1300" kern="1200" dirty="0"/>
            <a:t> </a:t>
          </a:r>
          <a:r>
            <a:rPr lang="x-none" sz="1300" kern="1200" dirty="0"/>
            <a:t>посередника та страховий продукт, який є додатковим</a:t>
          </a:r>
          <a:r>
            <a:rPr lang="uk-UA" sz="1300" kern="1200" dirty="0"/>
            <a:t> </a:t>
          </a:r>
          <a:r>
            <a:rPr lang="x-none" sz="1300" kern="1200" dirty="0"/>
            <a:t>до інших товарів, робіт або послуг, що не є страховими, яка повинна надаватися страховими посередниками споживачу, а</a:t>
          </a:r>
          <a:r>
            <a:rPr lang="uk-UA" sz="1300" kern="1200" dirty="0"/>
            <a:t> </a:t>
          </a:r>
          <a:r>
            <a:rPr lang="x-none" sz="1300" kern="1200" dirty="0"/>
            <a:t>також з метою уточнення вимог щодо розкриття інформації про страховий продукт.</a:t>
          </a:r>
          <a:endParaRPr lang="ru-UA" sz="1300" kern="1200" dirty="0"/>
        </a:p>
      </dsp:txBody>
      <dsp:txXfrm>
        <a:off x="75882" y="4051733"/>
        <a:ext cx="9065260" cy="14026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F14BF-EE3C-47CF-BA90-A8D51B230052}">
      <dsp:nvSpPr>
        <dsp:cNvPr id="0" name=""/>
        <dsp:cNvSpPr/>
      </dsp:nvSpPr>
      <dsp:spPr>
        <a:xfrm>
          <a:off x="0" y="327740"/>
          <a:ext cx="9217024" cy="1547550"/>
        </a:xfrm>
        <a:prstGeom prst="roundRect">
          <a:avLst/>
        </a:prstGeom>
        <a:solidFill>
          <a:srgbClr val="FDD0C7"/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>
              <a:solidFill>
                <a:schemeClr val="tx1"/>
              </a:solidFill>
            </a:rPr>
            <a:t>Постанова НБУ </a:t>
          </a:r>
          <a:r>
            <a:rPr lang="uk-UA" sz="1300" b="1" kern="1200" dirty="0">
              <a:solidFill>
                <a:schemeClr val="tx1"/>
              </a:solidFill>
            </a:rPr>
            <a:t>№ </a:t>
          </a:r>
          <a:r>
            <a:rPr lang="ru-RU" sz="1300" b="1" kern="1200" dirty="0">
              <a:solidFill>
                <a:schemeClr val="tx1"/>
              </a:solidFill>
            </a:rPr>
            <a:t>174 </a:t>
          </a:r>
          <a:r>
            <a:rPr lang="uk-UA" sz="1300" b="1" kern="1200" dirty="0">
              <a:solidFill>
                <a:schemeClr val="tx1"/>
              </a:solidFill>
            </a:rPr>
            <a:t>«</a:t>
          </a:r>
          <a:r>
            <a:rPr lang="ru-RU" sz="1300" b="1" kern="1200" dirty="0">
              <a:solidFill>
                <a:schemeClr val="tx1"/>
              </a:solidFill>
            </a:rPr>
            <a:t>Про </a:t>
          </a:r>
          <a:r>
            <a:rPr lang="ru-RU" sz="1300" b="1" kern="1200" dirty="0" err="1">
              <a:solidFill>
                <a:schemeClr val="tx1"/>
              </a:solidFill>
            </a:rPr>
            <a:t>затвердження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Положення</a:t>
          </a:r>
          <a:r>
            <a:rPr lang="ru-RU" sz="1300" b="1" kern="1200" dirty="0">
              <a:solidFill>
                <a:schemeClr val="tx1"/>
              </a:solidFill>
            </a:rPr>
            <a:t> про </a:t>
          </a:r>
          <a:r>
            <a:rPr lang="ru-RU" sz="1300" b="1" kern="1200" dirty="0" err="1">
              <a:solidFill>
                <a:schemeClr val="tx1"/>
              </a:solidFill>
            </a:rPr>
            <a:t>розкриття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інформації</a:t>
          </a:r>
          <a:r>
            <a:rPr lang="ru-RU" sz="1300" b="1" kern="1200" dirty="0">
              <a:solidFill>
                <a:schemeClr val="tx1"/>
              </a:solidFill>
            </a:rPr>
            <a:t> та </a:t>
          </a:r>
          <a:r>
            <a:rPr lang="ru-RU" sz="1300" b="1" kern="1200" dirty="0" err="1">
              <a:solidFill>
                <a:schemeClr val="tx1"/>
              </a:solidFill>
            </a:rPr>
            <a:t>розміщення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інформаційного</a:t>
          </a:r>
          <a:r>
            <a:rPr lang="ru-RU" sz="1300" b="1" kern="1200" dirty="0">
              <a:solidFill>
                <a:schemeClr val="tx1"/>
              </a:solidFill>
            </a:rPr>
            <a:t> документа</a:t>
          </a:r>
          <a:r>
            <a:rPr lang="uk-UA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>
              <a:solidFill>
                <a:schemeClr val="tx1"/>
              </a:solidFill>
            </a:rPr>
            <a:t>про </a:t>
          </a:r>
          <a:r>
            <a:rPr lang="ru-RU" sz="1300" b="1" kern="1200" dirty="0" err="1">
              <a:solidFill>
                <a:schemeClr val="tx1"/>
              </a:solidFill>
            </a:rPr>
            <a:t>стандартний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страховий</a:t>
          </a:r>
          <a:r>
            <a:rPr lang="ru-RU" sz="1300" b="1" kern="1200" dirty="0">
              <a:solidFill>
                <a:schemeClr val="tx1"/>
              </a:solidFill>
            </a:rPr>
            <a:t> продукт на вебсайтах </a:t>
          </a:r>
          <a:r>
            <a:rPr lang="ru-RU" sz="1300" b="1" kern="1200" dirty="0" err="1">
              <a:solidFill>
                <a:schemeClr val="tx1"/>
              </a:solidFill>
            </a:rPr>
            <a:t>страховиків</a:t>
          </a:r>
          <a:r>
            <a:rPr lang="ru-RU" sz="1300" b="1" kern="1200" dirty="0">
              <a:solidFill>
                <a:schemeClr val="tx1"/>
              </a:solidFill>
            </a:rPr>
            <a:t> та </a:t>
          </a:r>
          <a:r>
            <a:rPr lang="ru-RU" sz="1300" b="1" kern="1200" dirty="0" err="1">
              <a:solidFill>
                <a:schemeClr val="tx1"/>
              </a:solidFill>
            </a:rPr>
            <a:t>страхових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посередників</a:t>
          </a:r>
          <a:r>
            <a:rPr lang="uk-UA" sz="1300" b="1" kern="1200" dirty="0">
              <a:solidFill>
                <a:schemeClr val="tx1"/>
              </a:solidFill>
            </a:rPr>
            <a:t>»:</a:t>
          </a:r>
        </a:p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>
              <a:solidFill>
                <a:schemeClr val="tx1"/>
              </a:solidFill>
            </a:rPr>
            <a:t>Встановлює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мінімальний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обсяг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інформації</a:t>
          </a:r>
          <a:r>
            <a:rPr lang="ru-RU" sz="1300" kern="1200" dirty="0">
              <a:solidFill>
                <a:schemeClr val="tx1"/>
              </a:solidFill>
            </a:rPr>
            <a:t>, яка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>
              <a:solidFill>
                <a:schemeClr val="tx1"/>
              </a:solidFill>
            </a:rPr>
            <a:t>повинна </a:t>
          </a:r>
          <a:r>
            <a:rPr lang="ru-RU" sz="1300" kern="1200" dirty="0" err="1">
              <a:solidFill>
                <a:schemeClr val="tx1"/>
              </a:solidFill>
            </a:rPr>
            <a:t>надаватися</a:t>
          </a:r>
          <a:r>
            <a:rPr lang="ru-RU" sz="1300" kern="1200" dirty="0">
              <a:solidFill>
                <a:schemeClr val="tx1"/>
              </a:solidFill>
            </a:rPr>
            <a:t> страховиками та </a:t>
          </a:r>
          <a:r>
            <a:rPr lang="ru-RU" sz="1300" kern="1200" dirty="0" err="1">
              <a:solidFill>
                <a:schemeClr val="tx1"/>
              </a:solidFill>
            </a:rPr>
            <a:t>страховими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посередниками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споживачу</a:t>
          </a:r>
          <a:r>
            <a:rPr lang="ru-RU" sz="1300" kern="1200" dirty="0">
              <a:solidFill>
                <a:schemeClr val="tx1"/>
              </a:solidFill>
            </a:rPr>
            <a:t> до </a:t>
          </a:r>
          <a:r>
            <a:rPr lang="ru-RU" sz="1300" kern="1200" dirty="0" err="1">
              <a:solidFill>
                <a:schemeClr val="tx1"/>
              </a:solidFill>
            </a:rPr>
            <a:t>укладення</a:t>
          </a:r>
          <a:r>
            <a:rPr lang="ru-RU" sz="1300" kern="1200" dirty="0">
              <a:solidFill>
                <a:schemeClr val="tx1"/>
              </a:solidFill>
            </a:rPr>
            <a:t> договору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.</a:t>
          </a:r>
          <a:endParaRPr lang="ru-UA" sz="1300" kern="1200" dirty="0">
            <a:solidFill>
              <a:schemeClr val="tx1"/>
            </a:solidFill>
          </a:endParaRPr>
        </a:p>
      </dsp:txBody>
      <dsp:txXfrm>
        <a:off x="75545" y="403285"/>
        <a:ext cx="9065934" cy="1396460"/>
      </dsp:txXfrm>
    </dsp:sp>
    <dsp:sp modelId="{A5248C45-DF47-4991-978F-ADCE1B54BF5B}">
      <dsp:nvSpPr>
        <dsp:cNvPr id="0" name=""/>
        <dsp:cNvSpPr/>
      </dsp:nvSpPr>
      <dsp:spPr>
        <a:xfrm>
          <a:off x="0" y="1828301"/>
          <a:ext cx="9217024" cy="1083765"/>
        </a:xfrm>
        <a:prstGeom prst="roundRect">
          <a:avLst/>
        </a:prstGeom>
        <a:solidFill>
          <a:srgbClr val="FDDAD3"/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>
              <a:solidFill>
                <a:schemeClr val="tx1"/>
              </a:solidFill>
            </a:rPr>
            <a:t>Постанова НБУ </a:t>
          </a:r>
          <a:r>
            <a:rPr lang="uk-UA" sz="1300" b="1" kern="1200" dirty="0">
              <a:solidFill>
                <a:schemeClr val="tx1"/>
              </a:solidFill>
            </a:rPr>
            <a:t>№ </a:t>
          </a:r>
          <a:r>
            <a:rPr lang="ru-RU" sz="1300" b="1" kern="1200" dirty="0">
              <a:solidFill>
                <a:schemeClr val="tx1"/>
              </a:solidFill>
            </a:rPr>
            <a:t>175 </a:t>
          </a:r>
          <a:r>
            <a:rPr lang="uk-UA" sz="1300" b="1" kern="1200" dirty="0">
              <a:solidFill>
                <a:schemeClr val="tx1"/>
              </a:solidFill>
            </a:rPr>
            <a:t>«</a:t>
          </a:r>
          <a:r>
            <a:rPr lang="ru-RU" sz="1300" b="1" kern="1200" dirty="0">
              <a:solidFill>
                <a:schemeClr val="tx1"/>
              </a:solidFill>
            </a:rPr>
            <a:t>Про </a:t>
          </a:r>
          <a:r>
            <a:rPr lang="ru-RU" sz="1300" b="1" kern="1200" dirty="0" err="1">
              <a:solidFill>
                <a:schemeClr val="tx1"/>
              </a:solidFill>
            </a:rPr>
            <a:t>затвердження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Положення</a:t>
          </a:r>
          <a:r>
            <a:rPr lang="ru-RU" sz="1300" b="1" kern="1200" dirty="0">
              <a:solidFill>
                <a:schemeClr val="tx1"/>
              </a:solidFill>
            </a:rPr>
            <a:t> про </a:t>
          </a:r>
          <a:r>
            <a:rPr lang="ru-RU" sz="1300" b="1" kern="1200" dirty="0" err="1">
              <a:solidFill>
                <a:schemeClr val="tx1"/>
              </a:solidFill>
            </a:rPr>
            <a:t>особливості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укладення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договорів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страхування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зі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споживачами</a:t>
          </a:r>
          <a:r>
            <a:rPr lang="uk-UA" sz="1300" b="1" kern="1200" dirty="0">
              <a:solidFill>
                <a:schemeClr val="tx1"/>
              </a:solidFill>
            </a:rPr>
            <a:t>»:</a:t>
          </a:r>
        </a:p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>
              <a:solidFill>
                <a:schemeClr val="tx1"/>
              </a:solidFill>
            </a:rPr>
            <a:t>Встановлює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вимоги</a:t>
          </a:r>
          <a:r>
            <a:rPr lang="ru-RU" sz="1300" kern="1200" dirty="0">
              <a:solidFill>
                <a:schemeClr val="tx1"/>
              </a:solidFill>
            </a:rPr>
            <a:t> до договору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та </a:t>
          </a:r>
          <a:r>
            <a:rPr lang="ru-RU" sz="1300" kern="1200" dirty="0" err="1">
              <a:solidFill>
                <a:schemeClr val="tx1"/>
              </a:solidFill>
            </a:rPr>
            <a:t>вимоги</a:t>
          </a:r>
          <a:r>
            <a:rPr lang="ru-RU" sz="1300" kern="1200" dirty="0">
              <a:solidFill>
                <a:schemeClr val="tx1"/>
              </a:solidFill>
            </a:rPr>
            <a:t> до договору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укладеного</a:t>
          </a:r>
          <a:r>
            <a:rPr lang="ru-RU" sz="1300" kern="1200" dirty="0">
              <a:solidFill>
                <a:schemeClr val="tx1"/>
              </a:solidFill>
            </a:rPr>
            <a:t> у </a:t>
          </a:r>
          <a:r>
            <a:rPr lang="ru-RU" sz="1300" kern="1200" dirty="0" err="1">
              <a:solidFill>
                <a:schemeClr val="tx1"/>
              </a:solidFill>
            </a:rPr>
            <a:t>формі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електронного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>
              <a:solidFill>
                <a:schemeClr val="tx1"/>
              </a:solidFill>
            </a:rPr>
            <a:t>документа.</a:t>
          </a:r>
          <a:endParaRPr lang="ru-UA" sz="1300" kern="1200" dirty="0">
            <a:solidFill>
              <a:schemeClr val="tx1"/>
            </a:solidFill>
          </a:endParaRPr>
        </a:p>
      </dsp:txBody>
      <dsp:txXfrm>
        <a:off x="52905" y="1881206"/>
        <a:ext cx="9111214" cy="977955"/>
      </dsp:txXfrm>
    </dsp:sp>
    <dsp:sp modelId="{1A8165FC-2C7B-4B2B-978E-24BDF05AB122}">
      <dsp:nvSpPr>
        <dsp:cNvPr id="0" name=""/>
        <dsp:cNvSpPr/>
      </dsp:nvSpPr>
      <dsp:spPr>
        <a:xfrm>
          <a:off x="0" y="2834803"/>
          <a:ext cx="9217024" cy="3129066"/>
        </a:xfrm>
        <a:prstGeom prst="roundRect">
          <a:avLst/>
        </a:prstGeom>
        <a:solidFill>
          <a:srgbClr val="FDD0C7"/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>
              <a:solidFill>
                <a:schemeClr val="tx1"/>
              </a:solidFill>
            </a:rPr>
            <a:t>Постанова НБУ </a:t>
          </a:r>
          <a:r>
            <a:rPr lang="uk-UA" sz="1300" b="1" kern="1200" dirty="0">
              <a:solidFill>
                <a:schemeClr val="tx1"/>
              </a:solidFill>
            </a:rPr>
            <a:t>№ </a:t>
          </a:r>
          <a:r>
            <a:rPr lang="ru-RU" sz="1300" b="1" kern="1200" dirty="0">
              <a:solidFill>
                <a:schemeClr val="tx1"/>
              </a:solidFill>
            </a:rPr>
            <a:t>182 </a:t>
          </a:r>
          <a:r>
            <a:rPr lang="uk-UA" sz="1300" b="1" kern="1200" dirty="0">
              <a:solidFill>
                <a:schemeClr val="tx1"/>
              </a:solidFill>
            </a:rPr>
            <a:t>«</a:t>
          </a:r>
          <a:r>
            <a:rPr lang="ru-RU" sz="1300" b="1" kern="1200" dirty="0">
              <a:solidFill>
                <a:schemeClr val="tx1"/>
              </a:solidFill>
            </a:rPr>
            <a:t>Про </a:t>
          </a:r>
          <a:r>
            <a:rPr lang="ru-RU" sz="1300" b="1" kern="1200" dirty="0" err="1">
              <a:solidFill>
                <a:schemeClr val="tx1"/>
              </a:solidFill>
            </a:rPr>
            <a:t>затвердження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Положення</a:t>
          </a:r>
          <a:r>
            <a:rPr lang="ru-RU" sz="1300" b="1" kern="1200" dirty="0">
              <a:solidFill>
                <a:schemeClr val="tx1"/>
              </a:solidFill>
            </a:rPr>
            <a:t> про характеристики та </a:t>
          </a:r>
          <a:r>
            <a:rPr lang="ru-RU" sz="1300" b="1" kern="1200" dirty="0" err="1">
              <a:solidFill>
                <a:schemeClr val="tx1"/>
              </a:solidFill>
            </a:rPr>
            <a:t>класифікаційні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ознаки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класів</a:t>
          </a:r>
          <a:r>
            <a:rPr lang="uk-UA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страхування</a:t>
          </a:r>
          <a:r>
            <a:rPr lang="ru-RU" sz="1300" b="1" kern="1200" dirty="0">
              <a:solidFill>
                <a:schemeClr val="tx1"/>
              </a:solidFill>
            </a:rPr>
            <a:t>, </a:t>
          </a:r>
          <a:r>
            <a:rPr lang="ru-RU" sz="1300" b="1" kern="1200" dirty="0" err="1">
              <a:solidFill>
                <a:schemeClr val="tx1"/>
              </a:solidFill>
            </a:rPr>
            <a:t>особливості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здійснення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діяльності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зі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страхування</a:t>
          </a:r>
          <a:r>
            <a:rPr lang="ru-RU" sz="1300" b="1" kern="1200" dirty="0">
              <a:solidFill>
                <a:schemeClr val="tx1"/>
              </a:solidFill>
            </a:rPr>
            <a:t> та </a:t>
          </a:r>
          <a:r>
            <a:rPr lang="ru-RU" sz="1300" b="1" kern="1200" dirty="0" err="1">
              <a:solidFill>
                <a:schemeClr val="tx1"/>
              </a:solidFill>
            </a:rPr>
            <a:t>укладання</a:t>
          </a:r>
          <a:r>
            <a:rPr lang="ru-RU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договорів</a:t>
          </a:r>
          <a:r>
            <a:rPr lang="ru-RU" sz="1300" b="1" kern="1200" dirty="0">
              <a:solidFill>
                <a:schemeClr val="tx1"/>
              </a:solidFill>
            </a:rPr>
            <a:t> за </a:t>
          </a:r>
          <a:r>
            <a:rPr lang="ru-RU" sz="1300" b="1" kern="1200" dirty="0" err="1">
              <a:solidFill>
                <a:schemeClr val="tx1"/>
              </a:solidFill>
            </a:rPr>
            <a:t>класами</a:t>
          </a:r>
          <a:r>
            <a:rPr lang="uk-UA" sz="1300" b="1" kern="1200" dirty="0">
              <a:solidFill>
                <a:schemeClr val="tx1"/>
              </a:solidFill>
            </a:rPr>
            <a:t> </a:t>
          </a:r>
          <a:r>
            <a:rPr lang="ru-RU" sz="1300" b="1" kern="1200" dirty="0" err="1">
              <a:solidFill>
                <a:schemeClr val="tx1"/>
              </a:solidFill>
            </a:rPr>
            <a:t>страхування</a:t>
          </a:r>
          <a:r>
            <a:rPr lang="uk-UA" sz="1300" b="1" kern="1200" dirty="0">
              <a:solidFill>
                <a:schemeClr val="tx1"/>
              </a:solidFill>
            </a:rPr>
            <a:t>»:</a:t>
          </a:r>
        </a:p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Встановлює</a:t>
          </a:r>
          <a:r>
            <a:rPr lang="ru-RU" sz="1300" kern="1200" dirty="0">
              <a:solidFill>
                <a:schemeClr val="tx1"/>
              </a:solidFill>
            </a:rPr>
            <a:t> характеристики та </a:t>
          </a:r>
          <a:r>
            <a:rPr lang="ru-RU" sz="1300" kern="1200" dirty="0" err="1">
              <a:solidFill>
                <a:schemeClr val="tx1"/>
              </a:solidFill>
            </a:rPr>
            <a:t>класифікаційні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ознаки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іншого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ніж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життя</a:t>
          </a:r>
          <a:r>
            <a:rPr lang="ru-RU" sz="1300" kern="1200" dirty="0">
              <a:solidFill>
                <a:schemeClr val="tx1"/>
              </a:solidFill>
            </a:rPr>
            <a:t>,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щодо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здоров’я</a:t>
          </a:r>
          <a:r>
            <a:rPr lang="ru-RU" sz="1300" kern="1200" dirty="0">
              <a:solidFill>
                <a:schemeClr val="tx1"/>
              </a:solidFill>
            </a:rPr>
            <a:t> та </a:t>
          </a:r>
          <a:r>
            <a:rPr lang="ru-RU" sz="1300" kern="1200" dirty="0" err="1">
              <a:solidFill>
                <a:schemeClr val="tx1"/>
              </a:solidFill>
            </a:rPr>
            <a:t>перелік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ризиків</a:t>
          </a:r>
          <a:r>
            <a:rPr lang="ru-RU" sz="1300" kern="1200" dirty="0">
              <a:solidFill>
                <a:schemeClr val="tx1"/>
              </a:solidFill>
            </a:rPr>
            <a:t> у межах таких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; характеристики та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класифікаційні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ознаки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іншого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ніж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життя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щодо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майна та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перелік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ризиків</a:t>
          </a:r>
          <a:r>
            <a:rPr lang="ru-RU" sz="1300" kern="1200" dirty="0">
              <a:solidFill>
                <a:schemeClr val="tx1"/>
              </a:solidFill>
            </a:rPr>
            <a:t> у межах таких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;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>
              <a:solidFill>
                <a:schemeClr val="tx1"/>
              </a:solidFill>
            </a:rPr>
            <a:t>характеристики та </a:t>
          </a:r>
          <a:r>
            <a:rPr lang="ru-RU" sz="1300" kern="1200" dirty="0" err="1">
              <a:solidFill>
                <a:schemeClr val="tx1"/>
              </a:solidFill>
            </a:rPr>
            <a:t>класифікаційні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ознаки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іншого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ніж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життя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щодо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відповідальності</a:t>
          </a:r>
          <a:r>
            <a:rPr lang="ru-RU" sz="1300" kern="1200" dirty="0">
              <a:solidFill>
                <a:schemeClr val="tx1"/>
              </a:solidFill>
            </a:rPr>
            <a:t> та </a:t>
          </a:r>
          <a:r>
            <a:rPr lang="ru-RU" sz="1300" kern="1200" dirty="0" err="1">
              <a:solidFill>
                <a:schemeClr val="tx1"/>
              </a:solidFill>
            </a:rPr>
            <a:t>перелік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ризиків</a:t>
          </a:r>
          <a:r>
            <a:rPr lang="ru-RU" sz="1300" kern="1200" dirty="0">
              <a:solidFill>
                <a:schemeClr val="tx1"/>
              </a:solidFill>
            </a:rPr>
            <a:t> у межах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>
              <a:solidFill>
                <a:schemeClr val="tx1"/>
              </a:solidFill>
            </a:rPr>
            <a:t>таких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; характеристики та </a:t>
          </a:r>
          <a:r>
            <a:rPr lang="ru-RU" sz="1300" kern="1200" dirty="0" err="1">
              <a:solidFill>
                <a:schemeClr val="tx1"/>
              </a:solidFill>
            </a:rPr>
            <a:t>класифікаційні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ознаки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іншого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ніж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життя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щодо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фінансових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витрат</a:t>
          </a:r>
          <a:r>
            <a:rPr lang="ru-RU" sz="1300" kern="1200" dirty="0">
              <a:solidFill>
                <a:schemeClr val="tx1"/>
              </a:solidFill>
            </a:rPr>
            <a:t> та </a:t>
          </a:r>
          <a:r>
            <a:rPr lang="ru-RU" sz="1300" kern="1200" dirty="0" err="1">
              <a:solidFill>
                <a:schemeClr val="tx1"/>
              </a:solidFill>
            </a:rPr>
            <a:t>перелік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ризиків</a:t>
          </a:r>
          <a:r>
            <a:rPr lang="ru-RU" sz="1300" kern="1200" dirty="0">
              <a:solidFill>
                <a:schemeClr val="tx1"/>
              </a:solidFill>
            </a:rPr>
            <a:t> у межах таких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; характеристики та </a:t>
          </a:r>
          <a:r>
            <a:rPr lang="ru-RU" sz="1300" kern="1200" dirty="0" err="1">
              <a:solidFill>
                <a:schemeClr val="tx1"/>
              </a:solidFill>
            </a:rPr>
            <a:t>класифікаційні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ознаки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життя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перелік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ризиків</a:t>
          </a:r>
          <a:r>
            <a:rPr lang="ru-RU" sz="1300" kern="1200" dirty="0">
              <a:solidFill>
                <a:schemeClr val="tx1"/>
              </a:solidFill>
            </a:rPr>
            <a:t> у межах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>
              <a:solidFill>
                <a:schemeClr val="tx1"/>
              </a:solidFill>
            </a:rPr>
            <a:t>таких </a:t>
          </a:r>
          <a:r>
            <a:rPr lang="ru-RU" sz="1300" kern="1200" dirty="0" err="1">
              <a:solidFill>
                <a:schemeClr val="tx1"/>
              </a:solidFill>
            </a:rPr>
            <a:t>класів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, </a:t>
          </a:r>
          <a:r>
            <a:rPr lang="ru-RU" sz="1300" kern="1200" dirty="0" err="1">
              <a:solidFill>
                <a:schemeClr val="tx1"/>
              </a:solidFill>
            </a:rPr>
            <a:t>додаткові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вимоги</a:t>
          </a:r>
          <a:r>
            <a:rPr lang="ru-RU" sz="1300" kern="1200" dirty="0">
              <a:solidFill>
                <a:schemeClr val="tx1"/>
              </a:solidFill>
            </a:rPr>
            <a:t> до </a:t>
          </a:r>
          <a:r>
            <a:rPr lang="ru-RU" sz="1300" kern="1200" dirty="0" err="1">
              <a:solidFill>
                <a:schemeClr val="tx1"/>
              </a:solidFill>
            </a:rPr>
            <a:t>договорів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життя</a:t>
          </a:r>
          <a:r>
            <a:rPr lang="ru-RU" sz="1300" kern="1200" dirty="0">
              <a:solidFill>
                <a:schemeClr val="tx1"/>
              </a:solidFill>
            </a:rPr>
            <a:t> та порядку </a:t>
          </a:r>
          <a:r>
            <a:rPr lang="ru-RU" sz="1300" kern="1200" dirty="0" err="1">
              <a:solidFill>
                <a:schemeClr val="tx1"/>
              </a:solidFill>
            </a:rPr>
            <a:t>їх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укладання</a:t>
          </a:r>
          <a:r>
            <a:rPr lang="ru-RU" sz="1300" kern="1200" dirty="0">
              <a:solidFill>
                <a:schemeClr val="tx1"/>
              </a:solidFill>
            </a:rPr>
            <a:t>;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особливості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здійснення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діяльності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зі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 в </a:t>
          </a:r>
          <a:r>
            <a:rPr lang="ru-RU" sz="1300" kern="1200" dirty="0" err="1">
              <a:solidFill>
                <a:schemeClr val="tx1"/>
              </a:solidFill>
            </a:rPr>
            <a:t>разі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дострокового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припинення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дії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договорів</a:t>
          </a:r>
          <a:r>
            <a:rPr lang="uk-UA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страхування</a:t>
          </a:r>
          <a:r>
            <a:rPr lang="ru-RU" sz="1300" kern="1200" dirty="0">
              <a:solidFill>
                <a:schemeClr val="tx1"/>
              </a:solidFill>
            </a:rPr>
            <a:t>; порядок </a:t>
          </a:r>
          <a:r>
            <a:rPr lang="ru-RU" sz="1300" kern="1200" dirty="0" err="1">
              <a:solidFill>
                <a:schemeClr val="tx1"/>
              </a:solidFill>
            </a:rPr>
            <a:t>здійснення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Національним</a:t>
          </a:r>
          <a:r>
            <a:rPr lang="ru-RU" sz="1300" kern="1200" dirty="0">
              <a:solidFill>
                <a:schemeClr val="tx1"/>
              </a:solidFill>
            </a:rPr>
            <a:t> банком контролю за </a:t>
          </a:r>
          <a:r>
            <a:rPr lang="ru-RU" sz="1300" kern="1200" dirty="0" err="1">
              <a:solidFill>
                <a:schemeClr val="tx1"/>
              </a:solidFill>
            </a:rPr>
            <a:t>дотриманням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вимог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цього</a:t>
          </a:r>
          <a:r>
            <a:rPr lang="ru-RU" sz="1300" kern="1200" dirty="0">
              <a:solidFill>
                <a:schemeClr val="tx1"/>
              </a:solidFill>
            </a:rPr>
            <a:t> </a:t>
          </a:r>
          <a:r>
            <a:rPr lang="ru-RU" sz="1300" kern="1200" dirty="0" err="1">
              <a:solidFill>
                <a:schemeClr val="tx1"/>
              </a:solidFill>
            </a:rPr>
            <a:t>Положення</a:t>
          </a:r>
          <a:r>
            <a:rPr lang="ru-RU" sz="1300" kern="1200" dirty="0">
              <a:solidFill>
                <a:schemeClr val="tx1"/>
              </a:solidFill>
            </a:rPr>
            <a:t>.</a:t>
          </a:r>
          <a:endParaRPr lang="ru-UA" sz="1300" kern="1200" dirty="0">
            <a:solidFill>
              <a:schemeClr val="tx1"/>
            </a:solidFill>
          </a:endParaRPr>
        </a:p>
      </dsp:txBody>
      <dsp:txXfrm>
        <a:off x="152748" y="2987551"/>
        <a:ext cx="8911528" cy="28235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9DD8A-44A9-4733-BBA5-B1C7519E5470}">
      <dsp:nvSpPr>
        <dsp:cNvPr id="0" name=""/>
        <dsp:cNvSpPr/>
      </dsp:nvSpPr>
      <dsp:spPr>
        <a:xfrm>
          <a:off x="0" y="1899"/>
          <a:ext cx="9505056" cy="1338938"/>
        </a:xfrm>
        <a:prstGeom prst="roundRect">
          <a:avLst/>
        </a:prstGeom>
        <a:solidFill>
          <a:srgbClr val="4D4F5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Страховики, </a:t>
          </a:r>
          <a:r>
            <a:rPr lang="ru-RU" sz="1800" kern="1200" dirty="0" err="1"/>
            <a:t>страхові</a:t>
          </a:r>
          <a:r>
            <a:rPr lang="ru-RU" sz="1800" kern="1200" dirty="0"/>
            <a:t> </a:t>
          </a:r>
          <a:r>
            <a:rPr lang="ru-RU" sz="1800" kern="1200" dirty="0" err="1"/>
            <a:t>посередники</a:t>
          </a:r>
          <a:r>
            <a:rPr lang="ru-RU" sz="1800" kern="1200" dirty="0"/>
            <a:t>, а </a:t>
          </a:r>
          <a:r>
            <a:rPr lang="ru-RU" sz="1800" kern="1200" dirty="0" err="1"/>
            <a:t>також</a:t>
          </a:r>
          <a:r>
            <a:rPr lang="ru-RU" sz="1800" kern="1200" dirty="0"/>
            <a:t> </a:t>
          </a:r>
          <a:r>
            <a:rPr lang="ru-RU" sz="1800" kern="1200" dirty="0" err="1"/>
            <a:t>їх</a:t>
          </a:r>
          <a:r>
            <a:rPr lang="ru-RU" sz="1800" kern="1200" dirty="0"/>
            <a:t> </a:t>
          </a:r>
          <a:r>
            <a:rPr lang="ru-RU" sz="1800" kern="1200" dirty="0" err="1"/>
            <a:t>керівники</a:t>
          </a:r>
          <a:r>
            <a:rPr lang="ru-RU" sz="1800" kern="1200" dirty="0"/>
            <a:t> з </a:t>
          </a:r>
          <a:r>
            <a:rPr lang="ru-RU" sz="1800" kern="1200" dirty="0" err="1"/>
            <a:t>реалізації</a:t>
          </a:r>
          <a:r>
            <a:rPr lang="ru-RU" sz="1800" kern="1200" dirty="0"/>
            <a:t> та </a:t>
          </a:r>
          <a:r>
            <a:rPr lang="ru-RU" sz="1800" kern="1200" dirty="0" err="1"/>
            <a:t>працівники</a:t>
          </a:r>
          <a:r>
            <a:rPr lang="ru-RU" sz="1800" kern="1200" dirty="0"/>
            <a:t> з </a:t>
          </a:r>
          <a:r>
            <a:rPr lang="ru-RU" sz="1800" kern="1200" dirty="0" err="1"/>
            <a:t>реалізації</a:t>
          </a:r>
          <a:r>
            <a:rPr lang="uk-UA" sz="1800" kern="1200" dirty="0"/>
            <a:t> </a:t>
          </a:r>
          <a:r>
            <a:rPr lang="ru-RU" sz="1800" kern="1200" dirty="0" err="1"/>
            <a:t>зобов’язані</a:t>
          </a:r>
          <a:r>
            <a:rPr lang="ru-RU" sz="1800" kern="1200" dirty="0"/>
            <a:t> </a:t>
          </a:r>
          <a:r>
            <a:rPr lang="ru-RU" sz="1800" kern="1200" dirty="0" err="1"/>
            <a:t>здійснювати</a:t>
          </a:r>
          <a:r>
            <a:rPr lang="ru-RU" sz="1800" kern="1200" dirty="0"/>
            <a:t> </a:t>
          </a:r>
          <a:r>
            <a:rPr lang="ru-RU" sz="1800" kern="1200" dirty="0" err="1"/>
            <a:t>діяльність</a:t>
          </a:r>
          <a:r>
            <a:rPr lang="ru-RU" sz="1800" kern="1200" dirty="0"/>
            <a:t> з </a:t>
          </a:r>
          <a:r>
            <a:rPr lang="ru-RU" sz="1800" kern="1200" dirty="0" err="1"/>
            <a:t>реалізації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та/</a:t>
          </a:r>
          <a:r>
            <a:rPr lang="ru-RU" sz="1800" kern="1200" dirty="0" err="1"/>
            <a:t>або</a:t>
          </a:r>
          <a:r>
            <a:rPr lang="ru-RU" sz="1800" kern="1200" dirty="0"/>
            <a:t> </a:t>
          </a:r>
          <a:r>
            <a:rPr lang="ru-RU" sz="1800" kern="1200" dirty="0" err="1"/>
            <a:t>перестрахових</a:t>
          </a:r>
          <a:r>
            <a:rPr lang="ru-RU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 з</a:t>
          </a:r>
          <a:r>
            <a:rPr lang="uk-UA" sz="1800" kern="1200" dirty="0"/>
            <a:t> </a:t>
          </a:r>
          <a:r>
            <a:rPr lang="ru-RU" sz="1800" kern="1200" dirty="0" err="1"/>
            <a:t>максимальним</a:t>
          </a:r>
          <a:r>
            <a:rPr lang="ru-RU" sz="1800" kern="1200" dirty="0"/>
            <a:t> </a:t>
          </a:r>
          <a:r>
            <a:rPr lang="ru-RU" sz="1800" kern="1200" dirty="0" err="1"/>
            <a:t>урахуванням</a:t>
          </a:r>
          <a:r>
            <a:rPr lang="ru-RU" sz="1800" kern="1200" dirty="0"/>
            <a:t> </a:t>
          </a:r>
          <a:r>
            <a:rPr lang="ru-RU" sz="1800" kern="1200" dirty="0" err="1"/>
            <a:t>вимог</a:t>
          </a:r>
          <a:r>
            <a:rPr lang="ru-RU" sz="1800" kern="1200" dirty="0"/>
            <a:t> та потреб </a:t>
          </a:r>
          <a:r>
            <a:rPr lang="ru-RU" sz="1800" kern="1200" dirty="0" err="1"/>
            <a:t>клієнтів</a:t>
          </a:r>
          <a:r>
            <a:rPr lang="ru-RU" sz="1800" kern="1200" dirty="0"/>
            <a:t> у </a:t>
          </a:r>
          <a:r>
            <a:rPr lang="ru-RU" sz="1800" kern="1200" dirty="0" err="1"/>
            <a:t>страхуванні</a:t>
          </a:r>
          <a:r>
            <a:rPr lang="ru-RU" sz="1800" kern="1200" dirty="0"/>
            <a:t>.</a:t>
          </a:r>
          <a:endParaRPr lang="ru-UA" sz="1800" kern="1200" dirty="0"/>
        </a:p>
      </dsp:txBody>
      <dsp:txXfrm>
        <a:off x="65362" y="67261"/>
        <a:ext cx="9374332" cy="1208214"/>
      </dsp:txXfrm>
    </dsp:sp>
    <dsp:sp modelId="{41769C3B-41C0-4CC7-ADFD-5C6CD02BA697}">
      <dsp:nvSpPr>
        <dsp:cNvPr id="0" name=""/>
        <dsp:cNvSpPr/>
      </dsp:nvSpPr>
      <dsp:spPr>
        <a:xfrm>
          <a:off x="0" y="1354520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/>
            <a:t>Умови</a:t>
          </a:r>
          <a:r>
            <a:rPr lang="ru-RU" sz="1800" kern="1200" dirty="0"/>
            <a:t> </a:t>
          </a:r>
          <a:r>
            <a:rPr lang="ru-RU" sz="1800" kern="1200" dirty="0" err="1"/>
            <a:t>винагороди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</a:t>
          </a:r>
          <a:r>
            <a:rPr lang="ru-RU" sz="1800" kern="1200" dirty="0" err="1"/>
            <a:t>посередників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створювати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 і</a:t>
          </a:r>
          <a:r>
            <a:rPr lang="uk-UA" sz="1800" kern="1200" dirty="0"/>
            <a:t> </a:t>
          </a:r>
          <a:r>
            <a:rPr lang="ru-RU" sz="1800" kern="1200" dirty="0" err="1"/>
            <a:t>мають</a:t>
          </a:r>
          <a:r>
            <a:rPr lang="uk-UA" sz="1800" kern="1200" dirty="0"/>
            <a:t> </a:t>
          </a:r>
          <a:r>
            <a:rPr lang="ru-RU" sz="1800" kern="1200" dirty="0" err="1"/>
            <a:t>враховувати</a:t>
          </a:r>
          <a:r>
            <a:rPr lang="ru-RU" sz="1800" kern="1200" dirty="0"/>
            <a:t> потреби </a:t>
          </a:r>
          <a:r>
            <a:rPr lang="ru-RU" sz="1800" kern="1200" dirty="0" err="1"/>
            <a:t>клієнтів</a:t>
          </a:r>
          <a:r>
            <a:rPr lang="ru-RU" sz="1800" kern="1200" dirty="0"/>
            <a:t>; </a:t>
          </a:r>
          <a:r>
            <a:rPr lang="ru-RU" sz="1800" kern="1200" dirty="0" err="1"/>
            <a:t>посередники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пропонувати</a:t>
          </a:r>
          <a:r>
            <a:rPr lang="ru-RU" sz="1800" kern="1200" dirty="0"/>
            <a:t> продукт </a:t>
          </a:r>
          <a:r>
            <a:rPr lang="ru-RU" sz="1800" kern="1200" dirty="0" err="1"/>
            <a:t>лише</a:t>
          </a:r>
          <a:r>
            <a:rPr lang="uk-UA" sz="1800" kern="1200" dirty="0"/>
            <a:t> </a:t>
          </a:r>
          <a:r>
            <a:rPr lang="ru-RU" sz="1800" kern="1200" dirty="0"/>
            <a:t>через </a:t>
          </a:r>
          <a:r>
            <a:rPr lang="ru-RU" sz="1800" kern="1200" dirty="0" err="1"/>
            <a:t>більшу</a:t>
          </a:r>
          <a:r>
            <a:rPr lang="uk-UA" sz="1800" kern="1200" dirty="0"/>
            <a:t> </a:t>
          </a:r>
          <a:r>
            <a:rPr lang="ru-RU" sz="1800" kern="1200" dirty="0" err="1"/>
            <a:t>винагороду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існує</a:t>
          </a:r>
          <a:r>
            <a:rPr lang="ru-RU" sz="1800" kern="1200" dirty="0"/>
            <a:t> </a:t>
          </a:r>
          <a:r>
            <a:rPr lang="ru-RU" sz="1800" kern="1200" dirty="0" err="1"/>
            <a:t>краща</a:t>
          </a:r>
          <a:r>
            <a:rPr lang="ru-RU" sz="1800" kern="1200" dirty="0"/>
            <a:t> для </a:t>
          </a:r>
          <a:r>
            <a:rPr lang="ru-RU" sz="1800" kern="1200" dirty="0" err="1"/>
            <a:t>клієнта</a:t>
          </a:r>
          <a:r>
            <a:rPr lang="ru-RU" sz="1800" kern="1200" dirty="0"/>
            <a:t> альтернатива.</a:t>
          </a:r>
          <a:endParaRPr lang="ru-UA" sz="1800" kern="1200" dirty="0"/>
        </a:p>
      </dsp:txBody>
      <dsp:txXfrm>
        <a:off x="65362" y="1419882"/>
        <a:ext cx="9374332" cy="1208214"/>
      </dsp:txXfrm>
    </dsp:sp>
    <dsp:sp modelId="{3134637C-B2CB-422B-89CD-8F8BE738ED2D}">
      <dsp:nvSpPr>
        <dsp:cNvPr id="0" name=""/>
        <dsp:cNvSpPr/>
      </dsp:nvSpPr>
      <dsp:spPr>
        <a:xfrm>
          <a:off x="0" y="2707141"/>
          <a:ext cx="9505056" cy="1338938"/>
        </a:xfrm>
        <a:prstGeom prst="roundRect">
          <a:avLst/>
        </a:prstGeom>
        <a:solidFill>
          <a:srgbClr val="4D4F5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/>
            <a:t>Конфліктом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 у </a:t>
          </a:r>
          <a:r>
            <a:rPr lang="ru-RU" sz="1800" kern="1200" dirty="0" err="1"/>
            <a:t>реалізації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 є </a:t>
          </a:r>
          <a:r>
            <a:rPr lang="ru-RU" sz="1800" kern="1200" dirty="0" err="1"/>
            <a:t>суперечність</a:t>
          </a:r>
          <a:r>
            <a:rPr lang="ru-RU" sz="1800" kern="1200" dirty="0"/>
            <a:t> </a:t>
          </a:r>
          <a:r>
            <a:rPr lang="ru-RU" sz="1800" kern="1200" dirty="0" err="1"/>
            <a:t>між</a:t>
          </a:r>
          <a:r>
            <a:rPr lang="ru-RU" sz="1800" kern="1200" dirty="0"/>
            <a:t> </a:t>
          </a:r>
          <a:r>
            <a:rPr lang="ru-RU" sz="1800" kern="1200" dirty="0" err="1"/>
            <a:t>службовими</a:t>
          </a:r>
          <a:r>
            <a:rPr lang="uk-UA" sz="1800" kern="1200" dirty="0"/>
            <a:t> </a:t>
          </a:r>
          <a:r>
            <a:rPr lang="ru-RU" sz="1800" kern="1200" dirty="0" err="1"/>
            <a:t>обов’язками</a:t>
          </a:r>
          <a:r>
            <a:rPr lang="uk-UA" sz="1800" kern="1200" dirty="0"/>
            <a:t> </a:t>
          </a:r>
          <a:r>
            <a:rPr lang="ru-RU" sz="1800" kern="1200" dirty="0"/>
            <a:t>та </a:t>
          </a:r>
          <a:r>
            <a:rPr lang="ru-RU" sz="1800" kern="1200" dirty="0" err="1"/>
            <a:t>особистими</a:t>
          </a:r>
          <a:r>
            <a:rPr lang="ru-RU" sz="1800" kern="1200" dirty="0"/>
            <a:t> </a:t>
          </a:r>
          <a:r>
            <a:rPr lang="ru-RU" sz="1800" kern="1200" dirty="0" err="1"/>
            <a:t>інтересами</a:t>
          </a:r>
          <a:r>
            <a:rPr lang="ru-RU" sz="1800" kern="1200" dirty="0"/>
            <a:t> </a:t>
          </a:r>
          <a:r>
            <a:rPr lang="ru-RU" sz="1800" kern="1200" dirty="0" err="1"/>
            <a:t>посередника</a:t>
          </a:r>
          <a:r>
            <a:rPr lang="ru-RU" sz="1800" kern="1200" dirty="0"/>
            <a:t> </a:t>
          </a:r>
          <a:r>
            <a:rPr lang="ru-RU" sz="1800" kern="1200" dirty="0" err="1"/>
            <a:t>чи</a:t>
          </a:r>
          <a:r>
            <a:rPr lang="ru-RU" sz="1800" kern="1200" dirty="0"/>
            <a:t> страховика, </a:t>
          </a:r>
          <a:r>
            <a:rPr lang="ru-RU" sz="1800" kern="1200" dirty="0" err="1"/>
            <a:t>що</a:t>
          </a:r>
          <a:r>
            <a:rPr lang="ru-RU" sz="1800" kern="1200" dirty="0"/>
            <a:t> </a:t>
          </a:r>
          <a:r>
            <a:rPr lang="ru-RU" sz="1800" kern="1200" dirty="0" err="1"/>
            <a:t>може</a:t>
          </a:r>
          <a:r>
            <a:rPr lang="ru-RU" sz="1800" kern="1200" dirty="0"/>
            <a:t> </a:t>
          </a:r>
          <a:r>
            <a:rPr lang="ru-RU" sz="1800" kern="1200" dirty="0" err="1"/>
            <a:t>вплинути</a:t>
          </a:r>
          <a:r>
            <a:rPr lang="ru-RU" sz="1800" kern="1200" dirty="0"/>
            <a:t> на</a:t>
          </a:r>
          <a:r>
            <a:rPr lang="uk-UA" sz="1800" kern="1200" dirty="0"/>
            <a:t> </a:t>
          </a:r>
          <a:r>
            <a:rPr lang="ru-RU" sz="1800" kern="1200" dirty="0" err="1"/>
            <a:t>об'єктивність</a:t>
          </a:r>
          <a:r>
            <a:rPr lang="ru-RU" sz="1800" kern="1200" dirty="0"/>
            <a:t>,</a:t>
          </a:r>
          <a:r>
            <a:rPr lang="uk-UA" sz="1800" kern="1200" dirty="0"/>
            <a:t> </a:t>
          </a:r>
          <a:r>
            <a:rPr lang="ru-RU" sz="1800" kern="1200" dirty="0" err="1"/>
            <a:t>добросовісність</a:t>
          </a:r>
          <a:r>
            <a:rPr lang="ru-RU" sz="1800" kern="1200" dirty="0"/>
            <a:t> </a:t>
          </a:r>
          <a:r>
            <a:rPr lang="ru-RU" sz="1800" kern="1200" dirty="0" err="1"/>
            <a:t>рішень</a:t>
          </a:r>
          <a:r>
            <a:rPr lang="ru-RU" sz="1800" kern="1200" dirty="0"/>
            <a:t> і </a:t>
          </a:r>
          <a:r>
            <a:rPr lang="ru-RU" sz="1800" kern="1200" dirty="0" err="1"/>
            <a:t>рівність</a:t>
          </a:r>
          <a:r>
            <a:rPr lang="ru-RU" sz="1800" kern="1200" dirty="0"/>
            <a:t> доступу </a:t>
          </a:r>
          <a:r>
            <a:rPr lang="ru-RU" sz="1800" kern="1200" dirty="0" err="1"/>
            <a:t>клієнта</a:t>
          </a:r>
          <a:r>
            <a:rPr lang="ru-RU" sz="1800" kern="1200" dirty="0"/>
            <a:t> до </a:t>
          </a:r>
          <a:r>
            <a:rPr lang="ru-RU" sz="1800" kern="1200" dirty="0" err="1"/>
            <a:t>інформації</a:t>
          </a:r>
          <a:r>
            <a:rPr lang="ru-RU" sz="1800" kern="1200" dirty="0"/>
            <a:t> про </a:t>
          </a:r>
          <a:r>
            <a:rPr lang="ru-RU" sz="1800" kern="1200" dirty="0" err="1"/>
            <a:t>страхові</a:t>
          </a:r>
          <a:r>
            <a:rPr lang="uk-UA" sz="1800" kern="1200" dirty="0"/>
            <a:t> </a:t>
          </a:r>
          <a:r>
            <a:rPr lang="ru-RU" sz="1800" kern="1200" dirty="0" err="1"/>
            <a:t>або</a:t>
          </a:r>
          <a:r>
            <a:rPr lang="ru-RU" sz="1800" kern="1200" dirty="0"/>
            <a:t> </a:t>
          </a:r>
          <a:r>
            <a:rPr lang="ru-RU" sz="1800" kern="1200" dirty="0" err="1"/>
            <a:t>перестрахові</a:t>
          </a:r>
          <a:r>
            <a:rPr lang="uk-UA" sz="1800" kern="1200" dirty="0"/>
            <a:t> </a:t>
          </a:r>
          <a:r>
            <a:rPr lang="ru-RU" sz="1800" kern="1200" dirty="0" err="1"/>
            <a:t>продукти</a:t>
          </a:r>
          <a:r>
            <a:rPr lang="ru-RU" sz="1800" kern="1200" dirty="0"/>
            <a:t> та </a:t>
          </a:r>
          <a:r>
            <a:rPr lang="ru-RU" sz="1800" kern="1200" dirty="0" err="1"/>
            <a:t>умови</a:t>
          </a:r>
          <a:r>
            <a:rPr lang="ru-RU" sz="1800" kern="1200" dirty="0"/>
            <a:t> </a:t>
          </a:r>
          <a:r>
            <a:rPr lang="ru-RU" sz="1800" kern="1200" dirty="0" err="1"/>
            <a:t>їх</a:t>
          </a:r>
          <a:r>
            <a:rPr lang="ru-RU" sz="1800" kern="1200" dirty="0"/>
            <a:t> </a:t>
          </a:r>
          <a:r>
            <a:rPr lang="ru-RU" sz="1800" kern="1200" dirty="0" err="1"/>
            <a:t>реалізації</a:t>
          </a:r>
          <a:r>
            <a:rPr lang="ru-RU" sz="1800" kern="1200" dirty="0"/>
            <a:t>.</a:t>
          </a:r>
          <a:endParaRPr lang="ru-UA" sz="1800" kern="1200" dirty="0"/>
        </a:p>
      </dsp:txBody>
      <dsp:txXfrm>
        <a:off x="65362" y="2772503"/>
        <a:ext cx="9374332" cy="1208214"/>
      </dsp:txXfrm>
    </dsp:sp>
    <dsp:sp modelId="{3FC786CE-1450-42F8-80D8-7E9894439474}">
      <dsp:nvSpPr>
        <dsp:cNvPr id="0" name=""/>
        <dsp:cNvSpPr/>
      </dsp:nvSpPr>
      <dsp:spPr>
        <a:xfrm>
          <a:off x="0" y="4059762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Страховому </a:t>
          </a:r>
          <a:r>
            <a:rPr lang="ru-RU" sz="1800" kern="1200" dirty="0" err="1"/>
            <a:t>посереднику</a:t>
          </a:r>
          <a:r>
            <a:rPr lang="ru-RU" sz="1800" kern="1200" dirty="0"/>
            <a:t> </a:t>
          </a:r>
          <a:r>
            <a:rPr lang="ru-RU" sz="1800" kern="1200" dirty="0" err="1"/>
            <a:t>забороняється</a:t>
          </a:r>
          <a:r>
            <a:rPr lang="ru-RU" sz="1800" kern="1200" dirty="0"/>
            <a:t> </a:t>
          </a:r>
          <a:r>
            <a:rPr lang="ru-RU" sz="1800" kern="1200" dirty="0" err="1"/>
            <a:t>здійснювати</a:t>
          </a:r>
          <a:r>
            <a:rPr lang="ru-RU" sz="1800" kern="1200" dirty="0"/>
            <a:t> </a:t>
          </a:r>
          <a:r>
            <a:rPr lang="ru-RU" sz="1800" kern="1200" dirty="0" err="1"/>
            <a:t>реалізацію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та</a:t>
          </a:r>
          <a:r>
            <a:rPr lang="uk-UA" sz="1800" kern="1200" dirty="0"/>
            <a:t> </a:t>
          </a:r>
          <a:r>
            <a:rPr lang="ru-RU" sz="1800" kern="1200" dirty="0" err="1"/>
            <a:t>перестрахових</a:t>
          </a:r>
          <a:r>
            <a:rPr lang="uk-UA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неможливо</a:t>
          </a:r>
          <a:r>
            <a:rPr lang="ru-RU" sz="1800" kern="1200" dirty="0"/>
            <a:t> </a:t>
          </a:r>
          <a:r>
            <a:rPr lang="ru-RU" sz="1800" kern="1200" dirty="0" err="1"/>
            <a:t>врегулювати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, </a:t>
          </a:r>
          <a:r>
            <a:rPr lang="ru-RU" sz="1800" kern="1200" dirty="0" err="1"/>
            <a:t>що</a:t>
          </a:r>
          <a:r>
            <a:rPr lang="ru-RU" sz="1800" kern="1200" dirty="0"/>
            <a:t> </a:t>
          </a:r>
          <a:r>
            <a:rPr lang="ru-RU" sz="1800" kern="1200" dirty="0" err="1"/>
            <a:t>може</a:t>
          </a:r>
          <a:r>
            <a:rPr lang="ru-RU" sz="1800" kern="1200" dirty="0"/>
            <a:t> </a:t>
          </a:r>
          <a:r>
            <a:rPr lang="ru-RU" sz="1800" kern="1200" dirty="0" err="1"/>
            <a:t>порушити</a:t>
          </a:r>
          <a:r>
            <a:rPr lang="ru-RU" sz="1800" kern="1200" dirty="0"/>
            <a:t> права </a:t>
          </a:r>
          <a:r>
            <a:rPr lang="ru-RU" sz="1800" kern="1200" dirty="0" err="1"/>
            <a:t>клієнта</a:t>
          </a:r>
          <a:r>
            <a:rPr lang="ru-RU" sz="1800" kern="1200" dirty="0"/>
            <a:t>.</a:t>
          </a:r>
          <a:r>
            <a:rPr lang="ru-RU" sz="500" kern="1200" dirty="0"/>
            <a:t>.</a:t>
          </a:r>
          <a:endParaRPr lang="ru-UA" sz="500" kern="1200" dirty="0"/>
        </a:p>
      </dsp:txBody>
      <dsp:txXfrm>
        <a:off x="65362" y="4125124"/>
        <a:ext cx="9374332" cy="12082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06FF6-9E21-41E7-B2CA-D43AB9BC41CB}">
      <dsp:nvSpPr>
        <dsp:cNvPr id="0" name=""/>
        <dsp:cNvSpPr/>
      </dsp:nvSpPr>
      <dsp:spPr>
        <a:xfrm>
          <a:off x="1045841" y="282760"/>
          <a:ext cx="3833665" cy="3833665"/>
        </a:xfrm>
        <a:prstGeom prst="pie">
          <a:avLst>
            <a:gd name="adj1" fmla="val 16200000"/>
            <a:gd name="adj2" fmla="val 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/>
            <a:t>Повна цивільна дієздатність</a:t>
          </a:r>
          <a:endParaRPr lang="ru-UA" sz="1400" b="1" kern="1200" dirty="0"/>
        </a:p>
      </dsp:txBody>
      <dsp:txXfrm>
        <a:off x="3080879" y="1077333"/>
        <a:ext cx="1414805" cy="1049694"/>
      </dsp:txXfrm>
    </dsp:sp>
    <dsp:sp modelId="{9E01AF26-E2AA-4FC0-9527-0F778833C3AB}">
      <dsp:nvSpPr>
        <dsp:cNvPr id="0" name=""/>
        <dsp:cNvSpPr/>
      </dsp:nvSpPr>
      <dsp:spPr>
        <a:xfrm>
          <a:off x="1045841" y="411461"/>
          <a:ext cx="3833665" cy="3833665"/>
        </a:xfrm>
        <a:prstGeom prst="pie">
          <a:avLst>
            <a:gd name="adj1" fmla="val 0"/>
            <a:gd name="adj2" fmla="val 54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/>
            <a:t>Підтверджений</a:t>
          </a:r>
          <a:r>
            <a:rPr lang="ru-RU" sz="1400" b="1" kern="1200" dirty="0"/>
            <a:t> </a:t>
          </a:r>
          <a:r>
            <a:rPr lang="ru-RU" sz="1400" b="1" kern="1200" dirty="0" err="1"/>
            <a:t>необхідний</a:t>
          </a:r>
          <a:r>
            <a:rPr lang="ru-RU" sz="1400" b="1" kern="1200" dirty="0"/>
            <a:t> </a:t>
          </a:r>
          <a:r>
            <a:rPr lang="ru-RU" sz="1400" b="1" kern="1200" dirty="0" err="1"/>
            <a:t>рівень</a:t>
          </a:r>
          <a:r>
            <a:rPr lang="ru-RU" sz="1400" b="1" kern="1200" dirty="0"/>
            <a:t> </a:t>
          </a:r>
          <a:r>
            <a:rPr lang="ru-RU" sz="1400" b="1" kern="1200" dirty="0" err="1"/>
            <a:t>знань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відповідно</a:t>
          </a:r>
          <a:r>
            <a:rPr lang="ru-RU" sz="1400" b="1" kern="1200" dirty="0"/>
            <a:t> до статей 83 і 84 Закону</a:t>
          </a:r>
          <a:endParaRPr lang="ru-UA" sz="1400" b="1" kern="1200" dirty="0"/>
        </a:p>
      </dsp:txBody>
      <dsp:txXfrm>
        <a:off x="3080879" y="2400860"/>
        <a:ext cx="1414805" cy="1049694"/>
      </dsp:txXfrm>
    </dsp:sp>
    <dsp:sp modelId="{AE7183D3-4683-4E69-81EE-C2F1C11639D6}">
      <dsp:nvSpPr>
        <dsp:cNvPr id="0" name=""/>
        <dsp:cNvSpPr/>
      </dsp:nvSpPr>
      <dsp:spPr>
        <a:xfrm>
          <a:off x="917140" y="411461"/>
          <a:ext cx="3833665" cy="3833665"/>
        </a:xfrm>
        <a:prstGeom prst="pie">
          <a:avLst>
            <a:gd name="adj1" fmla="val 5400000"/>
            <a:gd name="adj2" fmla="val 1080000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/>
            <a:t>Бездоганна ділова репутація</a:t>
          </a:r>
          <a:endParaRPr lang="ru-UA" sz="1400" b="1" kern="1200" dirty="0"/>
        </a:p>
      </dsp:txBody>
      <dsp:txXfrm>
        <a:off x="1300963" y="2400860"/>
        <a:ext cx="1414805" cy="1049694"/>
      </dsp:txXfrm>
    </dsp:sp>
    <dsp:sp modelId="{46AC3022-1037-40F6-92AA-ADA4028143D3}">
      <dsp:nvSpPr>
        <dsp:cNvPr id="0" name=""/>
        <dsp:cNvSpPr/>
      </dsp:nvSpPr>
      <dsp:spPr>
        <a:xfrm>
          <a:off x="917140" y="282760"/>
          <a:ext cx="3833665" cy="3833665"/>
        </a:xfrm>
        <a:prstGeom prst="pie">
          <a:avLst>
            <a:gd name="adj1" fmla="val 10800000"/>
            <a:gd name="adj2" fmla="val 162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/>
            <a:t>Чинний</a:t>
          </a:r>
          <a:r>
            <a:rPr lang="ru-RU" sz="1400" b="1" kern="1200" dirty="0"/>
            <a:t> </a:t>
          </a:r>
          <a:r>
            <a:rPr lang="ru-RU" sz="1400" b="1" kern="1200" dirty="0" err="1"/>
            <a:t>договір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відповідальності</a:t>
          </a:r>
          <a:r>
            <a:rPr lang="ru-RU" sz="1400" b="1" kern="1200" dirty="0"/>
            <a:t> за </a:t>
          </a:r>
          <a:r>
            <a:rPr lang="ru-RU" sz="1400" b="1" kern="1200" dirty="0" err="1"/>
            <a:t>класом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13</a:t>
          </a:r>
          <a:endParaRPr lang="ru-UA" sz="1400" b="1" kern="1200" dirty="0"/>
        </a:p>
      </dsp:txBody>
      <dsp:txXfrm>
        <a:off x="1300963" y="1077333"/>
        <a:ext cx="1414805" cy="1049694"/>
      </dsp:txXfrm>
    </dsp:sp>
    <dsp:sp modelId="{9832F8FF-553A-4ABB-99AA-276CD1E59877}">
      <dsp:nvSpPr>
        <dsp:cNvPr id="0" name=""/>
        <dsp:cNvSpPr/>
      </dsp:nvSpPr>
      <dsp:spPr>
        <a:xfrm>
          <a:off x="808519" y="45438"/>
          <a:ext cx="4308310" cy="430831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5688DC-84D5-4829-AFDC-9E32447553F6}">
      <dsp:nvSpPr>
        <dsp:cNvPr id="0" name=""/>
        <dsp:cNvSpPr/>
      </dsp:nvSpPr>
      <dsp:spPr>
        <a:xfrm>
          <a:off x="808519" y="174139"/>
          <a:ext cx="4308310" cy="430831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168821-CCF4-462B-BE78-81D284D1F415}">
      <dsp:nvSpPr>
        <dsp:cNvPr id="0" name=""/>
        <dsp:cNvSpPr/>
      </dsp:nvSpPr>
      <dsp:spPr>
        <a:xfrm>
          <a:off x="679818" y="174139"/>
          <a:ext cx="4308310" cy="430831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2E3A29-259E-4BBB-B6DD-8A427DE01254}">
      <dsp:nvSpPr>
        <dsp:cNvPr id="0" name=""/>
        <dsp:cNvSpPr/>
      </dsp:nvSpPr>
      <dsp:spPr>
        <a:xfrm>
          <a:off x="679818" y="45438"/>
          <a:ext cx="4308310" cy="430831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9DD8A-44A9-4733-BBA5-B1C7519E5470}">
      <dsp:nvSpPr>
        <dsp:cNvPr id="0" name=""/>
        <dsp:cNvSpPr/>
      </dsp:nvSpPr>
      <dsp:spPr>
        <a:xfrm>
          <a:off x="0" y="27344"/>
          <a:ext cx="9505056" cy="1286009"/>
        </a:xfrm>
        <a:prstGeom prst="roundRect">
          <a:avLst/>
        </a:prstGeom>
        <a:solidFill>
          <a:srgbClr val="4D4F5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bg1"/>
              </a:solidFill>
            </a:rPr>
            <a:t>Надання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інформації</a:t>
          </a:r>
          <a:r>
            <a:rPr lang="ru-RU" sz="1800" kern="1200" dirty="0">
              <a:solidFill>
                <a:schemeClr val="bg1"/>
              </a:solidFill>
            </a:rPr>
            <a:t> для </a:t>
          </a:r>
          <a:r>
            <a:rPr lang="ru-RU" sz="1800" kern="1200" dirty="0" err="1">
              <a:solidFill>
                <a:schemeClr val="bg1"/>
              </a:solidFill>
            </a:rPr>
            <a:t>рекламних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цілей</a:t>
          </a:r>
          <a:r>
            <a:rPr lang="ru-RU" sz="1800" kern="1200" dirty="0">
              <a:solidFill>
                <a:schemeClr val="bg1"/>
              </a:solidFill>
            </a:rPr>
            <a:t> при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здійсненні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іншої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діяльності</a:t>
          </a:r>
          <a:r>
            <a:rPr lang="ru-RU" sz="1800" kern="1200" dirty="0">
              <a:solidFill>
                <a:schemeClr val="bg1"/>
              </a:solidFill>
            </a:rPr>
            <a:t>, </a:t>
          </a:r>
          <a:r>
            <a:rPr lang="ru-RU" sz="1800" kern="1200" dirty="0" err="1">
              <a:solidFill>
                <a:schemeClr val="bg1"/>
              </a:solidFill>
            </a:rPr>
            <a:t>якщо</a:t>
          </a:r>
          <a:r>
            <a:rPr lang="ru-RU" sz="1800" kern="1200" dirty="0">
              <a:solidFill>
                <a:schemeClr val="bg1"/>
              </a:solidFill>
            </a:rPr>
            <a:t> особа не </a:t>
          </a:r>
          <a:r>
            <a:rPr lang="ru-RU" sz="1800" kern="1200" dirty="0" err="1">
              <a:solidFill>
                <a:schemeClr val="bg1"/>
              </a:solidFill>
            </a:rPr>
            <a:t>вживає</a:t>
          </a:r>
          <a:r>
            <a:rPr lang="ru-RU" sz="1800" kern="1200" dirty="0">
              <a:solidFill>
                <a:schemeClr val="bg1"/>
              </a:solidFill>
            </a:rPr>
            <a:t> будь-</a:t>
          </a:r>
          <a:r>
            <a:rPr lang="ru-RU" sz="1800" kern="1200" dirty="0" err="1">
              <a:solidFill>
                <a:schemeClr val="bg1"/>
              </a:solidFill>
            </a:rPr>
            <a:t>яких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додаткових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заходів</a:t>
          </a:r>
          <a:r>
            <a:rPr lang="ru-RU" sz="1800" kern="1200" dirty="0">
              <a:solidFill>
                <a:schemeClr val="bg1"/>
              </a:solidFill>
            </a:rPr>
            <a:t> для </a:t>
          </a:r>
          <a:r>
            <a:rPr lang="ru-RU" sz="1800" kern="1200" dirty="0" err="1">
              <a:solidFill>
                <a:schemeClr val="bg1"/>
              </a:solidFill>
            </a:rPr>
            <a:t>укладання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чи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виконання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>
              <a:solidFill>
                <a:schemeClr val="bg1"/>
              </a:solidFill>
            </a:rPr>
            <a:t>договору </a:t>
          </a:r>
          <a:r>
            <a:rPr lang="ru-RU" sz="1800" kern="1200" dirty="0" err="1">
              <a:solidFill>
                <a:schemeClr val="bg1"/>
              </a:solidFill>
            </a:rPr>
            <a:t>страхування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або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перестрахування</a:t>
          </a:r>
          <a:r>
            <a:rPr lang="ru-RU" sz="1800" kern="1200" dirty="0">
              <a:solidFill>
                <a:schemeClr val="bg1"/>
              </a:solidFill>
            </a:rPr>
            <a:t>.</a:t>
          </a:r>
          <a:endParaRPr lang="ru-UA" sz="1800" kern="1200" dirty="0">
            <a:solidFill>
              <a:schemeClr val="bg1"/>
            </a:solidFill>
          </a:endParaRPr>
        </a:p>
      </dsp:txBody>
      <dsp:txXfrm>
        <a:off x="62778" y="90122"/>
        <a:ext cx="9379500" cy="1160453"/>
      </dsp:txXfrm>
    </dsp:sp>
    <dsp:sp modelId="{41769C3B-41C0-4CC7-ADFD-5C6CD02BA697}">
      <dsp:nvSpPr>
        <dsp:cNvPr id="0" name=""/>
        <dsp:cNvSpPr/>
      </dsp:nvSpPr>
      <dsp:spPr>
        <a:xfrm>
          <a:off x="0" y="3833790"/>
          <a:ext cx="9505056" cy="1278777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bg1"/>
              </a:solidFill>
            </a:rPr>
            <a:t>Діяльність</a:t>
          </a:r>
          <a:r>
            <a:rPr lang="ru-RU" sz="1800" kern="1200" dirty="0">
              <a:solidFill>
                <a:schemeClr val="bg1"/>
              </a:solidFill>
            </a:rPr>
            <a:t> з </a:t>
          </a:r>
          <a:r>
            <a:rPr lang="ru-RU" sz="1800" kern="1200" dirty="0" err="1">
              <a:solidFill>
                <a:schemeClr val="bg1"/>
              </a:solidFill>
            </a:rPr>
            <a:t>оцінки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збитків</a:t>
          </a:r>
          <a:r>
            <a:rPr lang="ru-RU" sz="1800" kern="1200" dirty="0">
              <a:solidFill>
                <a:schemeClr val="bg1"/>
              </a:solidFill>
            </a:rPr>
            <a:t>, а </a:t>
          </a:r>
          <a:r>
            <a:rPr lang="ru-RU" sz="1800" kern="1200" dirty="0" err="1">
              <a:solidFill>
                <a:schemeClr val="bg1"/>
              </a:solidFill>
            </a:rPr>
            <a:t>також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оцінка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розміру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збитків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оцінювачами</a:t>
          </a:r>
          <a:r>
            <a:rPr lang="ru-RU" sz="1800" kern="1200" dirty="0">
              <a:solidFill>
                <a:schemeClr val="bg1"/>
              </a:solidFill>
            </a:rPr>
            <a:t> та </a:t>
          </a:r>
          <a:r>
            <a:rPr lang="ru-RU" sz="1800" kern="1200" dirty="0" err="1">
              <a:solidFill>
                <a:schemeClr val="bg1"/>
              </a:solidFill>
            </a:rPr>
            <a:t>суб’єктами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оціночної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діяльності</a:t>
          </a:r>
          <a:r>
            <a:rPr lang="ru-RU" sz="1800" kern="1200" dirty="0">
              <a:solidFill>
                <a:schemeClr val="bg1"/>
              </a:solidFill>
            </a:rPr>
            <a:t>.</a:t>
          </a:r>
          <a:endParaRPr lang="ru-UA" sz="1800" kern="1200" dirty="0">
            <a:solidFill>
              <a:schemeClr val="bg1"/>
            </a:solidFill>
          </a:endParaRPr>
        </a:p>
      </dsp:txBody>
      <dsp:txXfrm>
        <a:off x="62425" y="3896215"/>
        <a:ext cx="9380206" cy="1153927"/>
      </dsp:txXfrm>
    </dsp:sp>
    <dsp:sp modelId="{3134637C-B2CB-422B-89CD-8F8BE738ED2D}">
      <dsp:nvSpPr>
        <dsp:cNvPr id="0" name=""/>
        <dsp:cNvSpPr/>
      </dsp:nvSpPr>
      <dsp:spPr>
        <a:xfrm>
          <a:off x="0" y="2592287"/>
          <a:ext cx="9505056" cy="1189912"/>
        </a:xfrm>
        <a:prstGeom prst="roundRect">
          <a:avLst/>
        </a:prstGeom>
        <a:solidFill>
          <a:srgbClr val="4D4F5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bg1"/>
              </a:solidFill>
            </a:rPr>
            <a:t>Надання</a:t>
          </a:r>
          <a:r>
            <a:rPr lang="ru-RU" sz="1800" kern="1200" dirty="0">
              <a:solidFill>
                <a:schemeClr val="bg1"/>
              </a:solidFill>
            </a:rPr>
            <a:t> страховикам та </a:t>
          </a:r>
          <a:r>
            <a:rPr lang="ru-RU" sz="1800" kern="1200" dirty="0" err="1">
              <a:solidFill>
                <a:schemeClr val="bg1"/>
              </a:solidFill>
            </a:rPr>
            <a:t>страховим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посередникам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інформації</a:t>
          </a:r>
          <a:r>
            <a:rPr lang="ru-RU" sz="1800" kern="1200" dirty="0">
              <a:solidFill>
                <a:schemeClr val="bg1"/>
              </a:solidFill>
            </a:rPr>
            <a:t> про </a:t>
          </a:r>
          <a:r>
            <a:rPr lang="ru-RU" sz="1800" kern="1200" dirty="0" err="1">
              <a:solidFill>
                <a:schemeClr val="bg1"/>
              </a:solidFill>
            </a:rPr>
            <a:t>клієнтів</a:t>
          </a:r>
          <a:r>
            <a:rPr lang="ru-RU" sz="1800" kern="1200" dirty="0">
              <a:solidFill>
                <a:schemeClr val="bg1"/>
              </a:solidFill>
            </a:rPr>
            <a:t> (</a:t>
          </a:r>
          <a:r>
            <a:rPr lang="ru-RU" sz="1800" kern="1200" dirty="0" err="1">
              <a:solidFill>
                <a:schemeClr val="bg1"/>
              </a:solidFill>
            </a:rPr>
            <a:t>крім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персональних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даних</a:t>
          </a:r>
          <a:r>
            <a:rPr lang="ru-RU" sz="1800" kern="1200" dirty="0">
              <a:solidFill>
                <a:schemeClr val="bg1"/>
              </a:solidFill>
            </a:rPr>
            <a:t>), </a:t>
          </a:r>
          <a:r>
            <a:rPr lang="ru-RU" sz="1800" kern="1200" dirty="0" err="1">
              <a:solidFill>
                <a:schemeClr val="bg1"/>
              </a:solidFill>
            </a:rPr>
            <a:t>якщо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>
              <a:solidFill>
                <a:schemeClr val="bg1"/>
              </a:solidFill>
            </a:rPr>
            <a:t>особа, яка </a:t>
          </a:r>
          <a:r>
            <a:rPr lang="ru-RU" sz="1800" kern="1200" dirty="0" err="1">
              <a:solidFill>
                <a:schemeClr val="bg1"/>
              </a:solidFill>
            </a:rPr>
            <a:t>надає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таку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інформацію</a:t>
          </a:r>
          <a:r>
            <a:rPr lang="ru-RU" sz="1800" kern="1200" dirty="0">
              <a:solidFill>
                <a:schemeClr val="bg1"/>
              </a:solidFill>
            </a:rPr>
            <a:t>, не </a:t>
          </a:r>
          <a:r>
            <a:rPr lang="ru-RU" sz="1800" kern="1200" dirty="0" err="1">
              <a:solidFill>
                <a:schemeClr val="bg1"/>
              </a:solidFill>
            </a:rPr>
            <a:t>вживає</a:t>
          </a:r>
          <a:r>
            <a:rPr lang="ru-RU" sz="1800" kern="1200" dirty="0">
              <a:solidFill>
                <a:schemeClr val="bg1"/>
              </a:solidFill>
            </a:rPr>
            <a:t> будь-</a:t>
          </a:r>
          <a:r>
            <a:rPr lang="ru-RU" sz="1800" kern="1200" dirty="0" err="1">
              <a:solidFill>
                <a:schemeClr val="bg1"/>
              </a:solidFill>
            </a:rPr>
            <a:t>яких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додаткових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заходів</a:t>
          </a:r>
          <a:r>
            <a:rPr lang="ru-RU" sz="1800" kern="1200" dirty="0">
              <a:solidFill>
                <a:schemeClr val="bg1"/>
              </a:solidFill>
            </a:rPr>
            <a:t> для </a:t>
          </a:r>
          <a:r>
            <a:rPr lang="ru-RU" sz="1800" kern="1200" dirty="0" err="1">
              <a:solidFill>
                <a:schemeClr val="bg1"/>
              </a:solidFill>
            </a:rPr>
            <a:t>укладання</a:t>
          </a:r>
          <a:r>
            <a:rPr lang="ru-RU" sz="1800" kern="1200" dirty="0">
              <a:solidFill>
                <a:schemeClr val="bg1"/>
              </a:solidFill>
            </a:rPr>
            <a:t> договору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страхування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або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перестрахування</a:t>
          </a:r>
          <a:r>
            <a:rPr lang="ru-RU" sz="1800" kern="1200" dirty="0">
              <a:solidFill>
                <a:schemeClr val="bg1"/>
              </a:solidFill>
            </a:rPr>
            <a:t>.</a:t>
          </a:r>
          <a:endParaRPr lang="ru-UA" sz="1800" kern="1200" dirty="0">
            <a:solidFill>
              <a:schemeClr val="bg1"/>
            </a:solidFill>
          </a:endParaRPr>
        </a:p>
      </dsp:txBody>
      <dsp:txXfrm>
        <a:off x="58087" y="2650374"/>
        <a:ext cx="9388882" cy="1073738"/>
      </dsp:txXfrm>
    </dsp:sp>
    <dsp:sp modelId="{3FC786CE-1450-42F8-80D8-7E9894439474}">
      <dsp:nvSpPr>
        <dsp:cNvPr id="0" name=""/>
        <dsp:cNvSpPr/>
      </dsp:nvSpPr>
      <dsp:spPr>
        <a:xfrm>
          <a:off x="0" y="1368154"/>
          <a:ext cx="9505056" cy="1208139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bg1"/>
              </a:solidFill>
            </a:rPr>
            <a:t>Надання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клієнтам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виключно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інформації</a:t>
          </a:r>
          <a:r>
            <a:rPr lang="ru-RU" sz="1800" kern="1200" dirty="0">
              <a:solidFill>
                <a:schemeClr val="bg1"/>
              </a:solidFill>
            </a:rPr>
            <a:t> про </a:t>
          </a:r>
          <a:r>
            <a:rPr lang="ru-RU" sz="1800" kern="1200" dirty="0" err="1">
              <a:solidFill>
                <a:schemeClr val="bg1"/>
              </a:solidFill>
            </a:rPr>
            <a:t>страхові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або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перестрахові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продукти</a:t>
          </a:r>
          <a:r>
            <a:rPr lang="ru-RU" sz="1800" kern="1200" dirty="0">
              <a:solidFill>
                <a:schemeClr val="bg1"/>
              </a:solidFill>
            </a:rPr>
            <a:t>, страхового </a:t>
          </a:r>
          <a:r>
            <a:rPr lang="ru-RU" sz="1800" kern="1200" dirty="0" err="1">
              <a:solidFill>
                <a:schemeClr val="bg1"/>
              </a:solidFill>
            </a:rPr>
            <a:t>посередника</a:t>
          </a:r>
          <a:r>
            <a:rPr lang="ru-RU" sz="1800" kern="1200" dirty="0">
              <a:solidFill>
                <a:schemeClr val="bg1"/>
              </a:solidFill>
            </a:rPr>
            <a:t>,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>
              <a:solidFill>
                <a:schemeClr val="bg1"/>
              </a:solidFill>
            </a:rPr>
            <a:t>страховика </a:t>
          </a:r>
          <a:r>
            <a:rPr lang="ru-RU" sz="1800" kern="1200" dirty="0" err="1">
              <a:solidFill>
                <a:schemeClr val="bg1"/>
              </a:solidFill>
            </a:rPr>
            <a:t>або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перестраховика</a:t>
          </a:r>
          <a:r>
            <a:rPr lang="ru-RU" sz="1800" kern="1200" dirty="0">
              <a:solidFill>
                <a:schemeClr val="bg1"/>
              </a:solidFill>
            </a:rPr>
            <a:t>, </a:t>
          </a:r>
          <a:r>
            <a:rPr lang="ru-RU" sz="1800" kern="1200" dirty="0" err="1">
              <a:solidFill>
                <a:schemeClr val="bg1"/>
              </a:solidFill>
            </a:rPr>
            <a:t>якщо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>
              <a:solidFill>
                <a:schemeClr val="bg1"/>
              </a:solidFill>
            </a:rPr>
            <a:t>особа, яка </a:t>
          </a:r>
          <a:r>
            <a:rPr lang="ru-RU" sz="1800" kern="1200" dirty="0" err="1">
              <a:solidFill>
                <a:schemeClr val="bg1"/>
              </a:solidFill>
            </a:rPr>
            <a:t>надає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таку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інформацію</a:t>
          </a:r>
          <a:r>
            <a:rPr lang="ru-RU" sz="1800" kern="1200" dirty="0">
              <a:solidFill>
                <a:schemeClr val="bg1"/>
              </a:solidFill>
            </a:rPr>
            <a:t>, не </a:t>
          </a:r>
          <a:r>
            <a:rPr lang="ru-RU" sz="1800" kern="1200" dirty="0" err="1">
              <a:solidFill>
                <a:schemeClr val="bg1"/>
              </a:solidFill>
            </a:rPr>
            <a:t>вживає</a:t>
          </a:r>
          <a:r>
            <a:rPr lang="ru-RU" sz="1800" kern="1200" dirty="0">
              <a:solidFill>
                <a:schemeClr val="bg1"/>
              </a:solidFill>
            </a:rPr>
            <a:t> будь-</a:t>
          </a:r>
          <a:r>
            <a:rPr lang="ru-RU" sz="1800" kern="1200" dirty="0" err="1">
              <a:solidFill>
                <a:schemeClr val="bg1"/>
              </a:solidFill>
            </a:rPr>
            <a:t>яких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заходів</a:t>
          </a:r>
          <a:r>
            <a:rPr lang="ru-RU" sz="1800" kern="1200" dirty="0">
              <a:solidFill>
                <a:schemeClr val="bg1"/>
              </a:solidFill>
            </a:rPr>
            <a:t> для</a:t>
          </a:r>
          <a:r>
            <a:rPr lang="uk-UA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укладання</a:t>
          </a:r>
          <a:r>
            <a:rPr lang="ru-RU" sz="1800" kern="1200" dirty="0">
              <a:solidFill>
                <a:schemeClr val="bg1"/>
              </a:solidFill>
            </a:rPr>
            <a:t> договору </a:t>
          </a:r>
          <a:r>
            <a:rPr lang="ru-RU" sz="1800" kern="1200" dirty="0" err="1">
              <a:solidFill>
                <a:schemeClr val="bg1"/>
              </a:solidFill>
            </a:rPr>
            <a:t>страхування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або</a:t>
          </a:r>
          <a:r>
            <a:rPr lang="ru-RU" sz="1800" kern="1200" dirty="0">
              <a:solidFill>
                <a:schemeClr val="bg1"/>
              </a:solidFill>
            </a:rPr>
            <a:t> </a:t>
          </a:r>
          <a:r>
            <a:rPr lang="ru-RU" sz="1800" kern="1200" dirty="0" err="1">
              <a:solidFill>
                <a:schemeClr val="bg1"/>
              </a:solidFill>
            </a:rPr>
            <a:t>перестрахування</a:t>
          </a:r>
          <a:r>
            <a:rPr lang="ru-RU" sz="1800" kern="1200" dirty="0">
              <a:solidFill>
                <a:schemeClr val="bg1"/>
              </a:solidFill>
            </a:rPr>
            <a:t>.</a:t>
          </a:r>
          <a:endParaRPr lang="ru-UA" sz="500" kern="1200" dirty="0">
            <a:solidFill>
              <a:schemeClr val="bg1"/>
            </a:solidFill>
          </a:endParaRPr>
        </a:p>
      </dsp:txBody>
      <dsp:txXfrm>
        <a:off x="58976" y="1427130"/>
        <a:ext cx="9387104" cy="10901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C3F957-08ED-439A-ACD0-F4549742294C}">
      <dsp:nvSpPr>
        <dsp:cNvPr id="0" name=""/>
        <dsp:cNvSpPr/>
      </dsp:nvSpPr>
      <dsp:spPr>
        <a:xfrm>
          <a:off x="0" y="30943"/>
          <a:ext cx="9289032" cy="75582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Отримувати</a:t>
          </a:r>
          <a:r>
            <a:rPr lang="ru-RU" sz="1900" kern="1200" dirty="0" smtClean="0"/>
            <a:t> </a:t>
          </a:r>
          <a:r>
            <a:rPr lang="ru-RU" sz="1900" kern="1200" dirty="0" err="1"/>
            <a:t>винагороду</a:t>
          </a:r>
          <a:r>
            <a:rPr lang="ru-RU" sz="1900" kern="1200" dirty="0"/>
            <a:t> за один </a:t>
          </a:r>
          <a:r>
            <a:rPr lang="ru-RU" sz="1900" kern="1200" dirty="0" err="1"/>
            <a:t>договір</a:t>
          </a:r>
          <a:r>
            <a:rPr lang="ru-RU" sz="1900" kern="1200" dirty="0"/>
            <a:t> </a:t>
          </a:r>
          <a:r>
            <a:rPr lang="ru-RU" sz="1900" kern="1200" dirty="0" err="1"/>
            <a:t>страхування</a:t>
          </a:r>
          <a:r>
            <a:rPr lang="ru-RU" sz="1900" kern="1200" dirty="0"/>
            <a:t> (</a:t>
          </a:r>
          <a:r>
            <a:rPr lang="ru-RU" sz="1900" kern="1200" dirty="0" err="1"/>
            <a:t>перестрахування</a:t>
          </a:r>
          <a:r>
            <a:rPr lang="ru-RU" sz="1900" kern="1200" dirty="0"/>
            <a:t>) </a:t>
          </a:r>
          <a:r>
            <a:rPr lang="ru-RU" sz="1900" kern="1200" dirty="0" err="1"/>
            <a:t>від</a:t>
          </a:r>
          <a:r>
            <a:rPr lang="ru-RU" sz="1900" kern="1200" dirty="0"/>
            <a:t> </a:t>
          </a:r>
          <a:r>
            <a:rPr lang="ru-RU" sz="1900" kern="1200" dirty="0" err="1"/>
            <a:t>клієнта</a:t>
          </a:r>
          <a:r>
            <a:rPr lang="ru-RU" sz="1900" kern="1200" dirty="0"/>
            <a:t> та страховика (</a:t>
          </a:r>
          <a:r>
            <a:rPr lang="ru-RU" sz="1900" kern="1200" dirty="0" err="1"/>
            <a:t>перестраховика</a:t>
          </a:r>
          <a:r>
            <a:rPr lang="ru-RU" sz="1900" kern="1200" dirty="0"/>
            <a:t>) </a:t>
          </a:r>
          <a:r>
            <a:rPr lang="ru-RU" sz="1900" kern="1200" dirty="0" err="1"/>
            <a:t>одночасно</a:t>
          </a:r>
          <a:r>
            <a:rPr lang="ru-RU" sz="1900" kern="1200" dirty="0"/>
            <a:t>.</a:t>
          </a:r>
          <a:endParaRPr lang="ru-UA" sz="1900" kern="1200" dirty="0"/>
        </a:p>
      </dsp:txBody>
      <dsp:txXfrm>
        <a:off x="36896" y="67839"/>
        <a:ext cx="9215240" cy="682028"/>
      </dsp:txXfrm>
    </dsp:sp>
    <dsp:sp modelId="{2BD498C6-8889-42DF-BE70-AD6605ED2C30}">
      <dsp:nvSpPr>
        <dsp:cNvPr id="0" name=""/>
        <dsp:cNvSpPr/>
      </dsp:nvSpPr>
      <dsp:spPr>
        <a:xfrm>
          <a:off x="0" y="841483"/>
          <a:ext cx="9289032" cy="755820"/>
        </a:xfrm>
        <a:prstGeom prst="roundRect">
          <a:avLst/>
        </a:prstGeom>
        <a:solidFill>
          <a:srgbClr val="4D4F5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Входити</a:t>
          </a:r>
          <a:r>
            <a:rPr lang="ru-RU" sz="1900" kern="1200" dirty="0" smtClean="0"/>
            <a:t> </a:t>
          </a:r>
          <a:r>
            <a:rPr lang="ru-RU" sz="1900" kern="1200" dirty="0"/>
            <a:t>до складу </a:t>
          </a:r>
          <a:r>
            <a:rPr lang="ru-RU" sz="1900" kern="1200" dirty="0" err="1"/>
            <a:t>виконавчого</a:t>
          </a:r>
          <a:r>
            <a:rPr lang="ru-RU" sz="1900" kern="1200" dirty="0"/>
            <a:t> органу </a:t>
          </a:r>
          <a:r>
            <a:rPr lang="ru-RU" sz="1900" kern="1200" dirty="0" err="1"/>
            <a:t>або</a:t>
          </a:r>
          <a:r>
            <a:rPr lang="ru-RU" sz="1900" kern="1200" dirty="0"/>
            <a:t> ради страховика, </a:t>
          </a:r>
          <a:r>
            <a:rPr lang="ru-RU" sz="1900" kern="1200" dirty="0" err="1"/>
            <a:t>керівнику</a:t>
          </a:r>
          <a:r>
            <a:rPr lang="ru-RU" sz="1900" kern="1200" dirty="0"/>
            <a:t> </a:t>
          </a:r>
          <a:r>
            <a:rPr lang="ru-RU" sz="1900" kern="1200" dirty="0" err="1"/>
            <a:t>юридичної</a:t>
          </a:r>
          <a:r>
            <a:rPr lang="ru-RU" sz="1900" kern="1200" dirty="0"/>
            <a:t> особи брокера </a:t>
          </a:r>
          <a:r>
            <a:rPr lang="ru-RU" sz="1900" kern="1200" dirty="0" err="1"/>
            <a:t>чи</a:t>
          </a:r>
          <a:r>
            <a:rPr lang="ru-RU" sz="1900" kern="1200" dirty="0"/>
            <a:t> </a:t>
          </a:r>
          <a:r>
            <a:rPr lang="ru-RU" sz="1900" kern="1200" dirty="0" err="1"/>
            <a:t>представництва</a:t>
          </a:r>
          <a:r>
            <a:rPr lang="ru-RU" sz="1900" kern="1200" dirty="0"/>
            <a:t>, страховому брокеру-</a:t>
          </a:r>
          <a:r>
            <a:rPr lang="ru-RU" sz="1900" kern="1200" dirty="0" err="1"/>
            <a:t>фізичній</a:t>
          </a:r>
          <a:r>
            <a:rPr lang="ru-RU" sz="1900" kern="1200" dirty="0"/>
            <a:t> </a:t>
          </a:r>
          <a:r>
            <a:rPr lang="ru-RU" sz="1900" kern="1200" dirty="0" err="1"/>
            <a:t>особі</a:t>
          </a:r>
          <a:r>
            <a:rPr lang="ru-RU" sz="1900" kern="1200" dirty="0"/>
            <a:t>.</a:t>
          </a:r>
          <a:endParaRPr lang="ru-UA" sz="1900" kern="1200" dirty="0"/>
        </a:p>
      </dsp:txBody>
      <dsp:txXfrm>
        <a:off x="36896" y="878379"/>
        <a:ext cx="9215240" cy="682028"/>
      </dsp:txXfrm>
    </dsp:sp>
    <dsp:sp modelId="{17B4A612-ACCE-42CE-A825-9C975F3CDB35}">
      <dsp:nvSpPr>
        <dsp:cNvPr id="0" name=""/>
        <dsp:cNvSpPr/>
      </dsp:nvSpPr>
      <dsp:spPr>
        <a:xfrm>
          <a:off x="0" y="1652024"/>
          <a:ext cx="9289032" cy="75582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Бути </a:t>
          </a:r>
          <a:r>
            <a:rPr lang="ru-RU" sz="1900" kern="1200" dirty="0" err="1"/>
            <a:t>власником</a:t>
          </a:r>
          <a:r>
            <a:rPr lang="ru-RU" sz="1900" kern="1200" dirty="0"/>
            <a:t> </a:t>
          </a:r>
          <a:r>
            <a:rPr lang="ru-RU" sz="1900" kern="1200" dirty="0" err="1"/>
            <a:t>частки</a:t>
          </a:r>
          <a:r>
            <a:rPr lang="ru-RU" sz="1900" kern="1200" dirty="0"/>
            <a:t> в статутному </a:t>
          </a:r>
          <a:r>
            <a:rPr lang="ru-RU" sz="1900" kern="1200" dirty="0" err="1"/>
            <a:t>капіталі</a:t>
          </a:r>
          <a:r>
            <a:rPr lang="ru-RU" sz="1900" kern="1200" dirty="0"/>
            <a:t> страховика.</a:t>
          </a:r>
          <a:endParaRPr lang="ru-UA" sz="1900" kern="1200" dirty="0"/>
        </a:p>
      </dsp:txBody>
      <dsp:txXfrm>
        <a:off x="36896" y="1688920"/>
        <a:ext cx="9215240" cy="682028"/>
      </dsp:txXfrm>
    </dsp:sp>
    <dsp:sp modelId="{C2ABD774-CC68-4C14-82E9-0FCEEA20083C}">
      <dsp:nvSpPr>
        <dsp:cNvPr id="0" name=""/>
        <dsp:cNvSpPr/>
      </dsp:nvSpPr>
      <dsp:spPr>
        <a:xfrm>
          <a:off x="0" y="2462564"/>
          <a:ext cx="9289032" cy="755820"/>
        </a:xfrm>
        <a:prstGeom prst="roundRect">
          <a:avLst/>
        </a:prstGeom>
        <a:solidFill>
          <a:srgbClr val="4D4F5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Мати</a:t>
          </a:r>
          <a:r>
            <a:rPr lang="ru-RU" sz="1900" kern="1200" dirty="0" smtClean="0"/>
            <a:t> </a:t>
          </a:r>
          <a:r>
            <a:rPr lang="ru-RU" sz="1900" kern="1200" dirty="0" err="1"/>
            <a:t>правовідносини</a:t>
          </a:r>
          <a:r>
            <a:rPr lang="ru-RU" sz="1900" kern="1200" dirty="0"/>
            <a:t>, </a:t>
          </a:r>
          <a:r>
            <a:rPr lang="ru-RU" sz="1900" kern="1200" dirty="0" err="1"/>
            <a:t>що</a:t>
          </a:r>
          <a:r>
            <a:rPr lang="ru-RU" sz="1900" kern="1200" dirty="0"/>
            <a:t> </a:t>
          </a:r>
          <a:r>
            <a:rPr lang="ru-RU" sz="1900" kern="1200" dirty="0" err="1"/>
            <a:t>можуть</a:t>
          </a:r>
          <a:r>
            <a:rPr lang="ru-RU" sz="1900" kern="1200" dirty="0"/>
            <a:t> </a:t>
          </a:r>
          <a:r>
            <a:rPr lang="ru-RU" sz="1900" kern="1200" dirty="0" err="1"/>
            <a:t>загрожувати</a:t>
          </a:r>
          <a:r>
            <a:rPr lang="ru-RU" sz="1900" kern="1200" dirty="0"/>
            <a:t> </a:t>
          </a:r>
          <a:r>
            <a:rPr lang="ru-RU" sz="1900" kern="1200" dirty="0" err="1"/>
            <a:t>інтересам</a:t>
          </a:r>
          <a:r>
            <a:rPr lang="ru-RU" sz="1900" kern="1200" dirty="0"/>
            <a:t> </a:t>
          </a:r>
          <a:r>
            <a:rPr lang="ru-RU" sz="1900" kern="1200" dirty="0" err="1"/>
            <a:t>клієнта</a:t>
          </a:r>
          <a:r>
            <a:rPr lang="ru-RU" sz="1900" kern="1200" dirty="0"/>
            <a:t>.</a:t>
          </a:r>
          <a:endParaRPr lang="ru-UA" sz="1900" kern="1200" dirty="0"/>
        </a:p>
      </dsp:txBody>
      <dsp:txXfrm>
        <a:off x="36896" y="2499460"/>
        <a:ext cx="9215240" cy="682028"/>
      </dsp:txXfrm>
    </dsp:sp>
    <dsp:sp modelId="{EFBC4FF0-CBD6-42C7-9755-480E7A9761D5}">
      <dsp:nvSpPr>
        <dsp:cNvPr id="0" name=""/>
        <dsp:cNvSpPr/>
      </dsp:nvSpPr>
      <dsp:spPr>
        <a:xfrm>
          <a:off x="0" y="3273103"/>
          <a:ext cx="9289032" cy="75582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Мати</a:t>
          </a:r>
          <a:r>
            <a:rPr lang="ru-RU" sz="1900" kern="1200" dirty="0" smtClean="0"/>
            <a:t> </a:t>
          </a:r>
          <a:r>
            <a:rPr lang="ru-RU" sz="1900" kern="1200" dirty="0" err="1"/>
            <a:t>істотну</a:t>
          </a:r>
          <a:r>
            <a:rPr lang="ru-RU" sz="1900" kern="1200" dirty="0"/>
            <a:t> участь у </a:t>
          </a:r>
          <a:r>
            <a:rPr lang="ru-RU" sz="1900" kern="1200" dirty="0" err="1"/>
            <a:t>складі</a:t>
          </a:r>
          <a:r>
            <a:rPr lang="ru-RU" sz="1900" kern="1200" dirty="0"/>
            <a:t> </a:t>
          </a:r>
          <a:r>
            <a:rPr lang="ru-RU" sz="1900" kern="1200" dirty="0" err="1"/>
            <a:t>власників</a:t>
          </a:r>
          <a:r>
            <a:rPr lang="ru-RU" sz="1900" kern="1200" dirty="0"/>
            <a:t> </a:t>
          </a:r>
          <a:r>
            <a:rPr lang="ru-RU" sz="1900" kern="1200" dirty="0" err="1"/>
            <a:t>керівників</a:t>
          </a:r>
          <a:r>
            <a:rPr lang="ru-RU" sz="1900" kern="1200" dirty="0"/>
            <a:t> страховика </a:t>
          </a:r>
          <a:r>
            <a:rPr lang="ru-RU" sz="1900" kern="1200" dirty="0" err="1"/>
            <a:t>чи</a:t>
          </a:r>
          <a:r>
            <a:rPr lang="ru-RU" sz="1900" kern="1200" dirty="0"/>
            <a:t> </a:t>
          </a:r>
          <a:r>
            <a:rPr lang="ru-RU" sz="1900" kern="1200" dirty="0" err="1"/>
            <a:t>його</a:t>
          </a:r>
          <a:r>
            <a:rPr lang="ru-RU" sz="1900" kern="1200" dirty="0"/>
            <a:t> </a:t>
          </a:r>
          <a:r>
            <a:rPr lang="ru-RU" sz="1900" kern="1200" dirty="0" err="1"/>
            <a:t>пов'язаних</a:t>
          </a:r>
          <a:r>
            <a:rPr lang="ru-RU" sz="1900" kern="1200" dirty="0"/>
            <a:t> </a:t>
          </a:r>
          <a:r>
            <a:rPr lang="ru-RU" sz="1900" kern="1200" dirty="0" err="1"/>
            <a:t>осіб</a:t>
          </a:r>
          <a:r>
            <a:rPr lang="ru-RU" sz="1900" kern="1200" dirty="0"/>
            <a:t>.</a:t>
          </a:r>
          <a:endParaRPr lang="ru-UA" sz="1900" kern="1200" dirty="0"/>
        </a:p>
      </dsp:txBody>
      <dsp:txXfrm>
        <a:off x="36896" y="3309999"/>
        <a:ext cx="9215240" cy="682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7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</a:t>
            </a:r>
            <a:r>
              <a:rPr lang="uk-UA" b="1" kern="0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xmlns="" id="{06C858A8-6173-4FB5-B92F-5BE743069C2D}"/>
              </a:ext>
            </a:extLst>
          </p:cNvPr>
          <p:cNvSpPr/>
          <p:nvPr/>
        </p:nvSpPr>
        <p:spPr>
          <a:xfrm>
            <a:off x="4088904" y="1484784"/>
            <a:ext cx="5328592" cy="126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Вимоги</a:t>
            </a:r>
            <a:r>
              <a:rPr lang="ru-RU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здійснення</a:t>
            </a:r>
            <a:r>
              <a:rPr lang="ru-RU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 </a:t>
            </a:r>
            <a:r>
              <a:rPr lang="ru-RU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реалізації</a:t>
            </a:r>
            <a:r>
              <a:rPr lang="ru-RU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страхових</a:t>
            </a:r>
            <a:r>
              <a:rPr lang="ru-RU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та/</a:t>
            </a:r>
            <a:r>
              <a:rPr lang="ru-RU" sz="24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або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effectLst/>
                <a:ea typeface="Calibri" panose="020F0502020204030204" pitchFamily="34" charset="0"/>
              </a:rPr>
              <a:t>перестрахових</a:t>
            </a:r>
            <a:r>
              <a:rPr lang="ru-RU" sz="2400" b="1" dirty="0">
                <a:effectLst/>
                <a:ea typeface="Calibri" panose="020F0502020204030204" pitchFamily="34" charset="0"/>
              </a:rPr>
              <a:t> </a:t>
            </a:r>
            <a:r>
              <a:rPr lang="ru-RU" sz="2400" b="1" dirty="0" err="1" smtClean="0">
                <a:effectLst/>
                <a:ea typeface="Calibri" panose="020F0502020204030204" pitchFamily="34" charset="0"/>
              </a:rPr>
              <a:t>продуктів</a:t>
            </a:r>
            <a:endParaRPr lang="uk-UA" sz="3600" b="1" dirty="0"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:a16="http://schemas.microsoft.com/office/drawing/2014/main" xmlns="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Вимоги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до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посередників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5DF4BD0-78D4-4723-8293-7EB55EE40A99}"/>
              </a:ext>
            </a:extLst>
          </p:cNvPr>
          <p:cNvSpPr txBox="1"/>
          <p:nvPr/>
        </p:nvSpPr>
        <p:spPr>
          <a:xfrm>
            <a:off x="272480" y="4140440"/>
            <a:ext cx="9361040" cy="2177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x-none" sz="1100" dirty="0"/>
          </a:p>
          <a:p>
            <a:pPr algn="just">
              <a:lnSpc>
                <a:spcPct val="150000"/>
              </a:lnSpc>
            </a:pPr>
            <a:r>
              <a:rPr lang="x-none" sz="1400" b="1" dirty="0"/>
              <a:t>Відсутність ділової репутації вважається встановленою, якщо особа: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/>
              <a:t>позбавлена права займати посади або була виключена з Реєстру посередників за порушення</a:t>
            </a:r>
            <a:r>
              <a:rPr lang="uk-UA" sz="1400" dirty="0"/>
              <a:t>, </a:t>
            </a:r>
            <a:r>
              <a:rPr lang="x-none" sz="1400" dirty="0"/>
              <a:t>—</a:t>
            </a:r>
            <a:r>
              <a:rPr lang="uk-UA" sz="1400" dirty="0"/>
              <a:t> протягом 3 років</a:t>
            </a:r>
            <a:r>
              <a:rPr lang="x-none" sz="1400" dirty="0"/>
              <a:t>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/>
              <a:t>має непогашену судимість за економічні злочини;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/>
              <a:t>була пов’язана з фінансовою установою, яка втратила ліцензію або перебувала під тимчасовою</a:t>
            </a:r>
            <a:r>
              <a:rPr lang="uk-UA" sz="1400" dirty="0"/>
              <a:t> </a:t>
            </a:r>
            <a:r>
              <a:rPr lang="x-none" sz="1400" dirty="0"/>
              <a:t>адміністрацією, — протягом 5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/>
              <a:t>керувала або володіла істотною участю у фінансовій установі,</a:t>
            </a:r>
            <a:r>
              <a:rPr lang="uk-UA" sz="1400" dirty="0"/>
              <a:t> </a:t>
            </a:r>
            <a:r>
              <a:rPr lang="x-none" sz="1400" dirty="0"/>
              <a:t>що стала банкрутом або ліквідована, —</a:t>
            </a:r>
            <a:r>
              <a:rPr lang="uk-UA" sz="1400" dirty="0"/>
              <a:t> </a:t>
            </a:r>
            <a:r>
              <a:rPr lang="x-none" sz="1400" dirty="0"/>
              <a:t>протягом 10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/>
              <a:t>фігурує в санкційних списках або має зв’язок із терористичною діяльністю чи агресією проти України.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92D90E3E-1BC6-409E-BC68-5D4DC5479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435457"/>
              </p:ext>
            </p:extLst>
          </p:nvPr>
        </p:nvGraphicFramePr>
        <p:xfrm>
          <a:off x="4532676" y="332656"/>
          <a:ext cx="5832648" cy="456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98EC2A4-F224-4AC3-9156-E8163A111131}"/>
              </a:ext>
            </a:extLst>
          </p:cNvPr>
          <p:cNvSpPr txBox="1"/>
          <p:nvPr/>
        </p:nvSpPr>
        <p:spPr>
          <a:xfrm>
            <a:off x="272480" y="996729"/>
            <a:ext cx="4680520" cy="263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600" b="1" dirty="0"/>
              <a:t>Д</a:t>
            </a:r>
            <a:r>
              <a:rPr lang="x-none" sz="1600" b="1" dirty="0"/>
              <a:t>ля здійснення діяльності з реалізації страхових та/або</a:t>
            </a:r>
            <a:r>
              <a:rPr lang="en-US" sz="1600" b="1" dirty="0"/>
              <a:t> </a:t>
            </a:r>
            <a:r>
              <a:rPr lang="x-none" sz="1600" b="1" dirty="0"/>
              <a:t>перестрахових продуктів усі посередники — як фізичні особи, так і ФОПи, а також працівники та керівники з</a:t>
            </a:r>
            <a:r>
              <a:rPr lang="en-US" sz="1600" b="1" dirty="0"/>
              <a:t> </a:t>
            </a:r>
            <a:r>
              <a:rPr lang="x-none" sz="1600" b="1" dirty="0"/>
              <a:t>реалізації страховиків, юридичних осіб-посередників і представництв нерезидентів</a:t>
            </a:r>
            <a:r>
              <a:rPr lang="en-US" sz="1600" b="1" dirty="0"/>
              <a:t> </a:t>
            </a:r>
            <a:r>
              <a:rPr lang="x-none" sz="1600" b="1" dirty="0"/>
              <a:t>— повинні до початку та</a:t>
            </a:r>
            <a:r>
              <a:rPr lang="en-US" sz="1600" b="1" dirty="0"/>
              <a:t> </a:t>
            </a:r>
            <a:r>
              <a:rPr lang="x-none" sz="1600" b="1" dirty="0"/>
              <a:t>протягом усієї діяльності відповідати таким вимогам:</a:t>
            </a:r>
          </a:p>
        </p:txBody>
      </p:sp>
    </p:spTree>
    <p:extLst>
      <p:ext uri="{BB962C8B-B14F-4D97-AF65-F5344CB8AC3E}">
        <p14:creationId xmlns:p14="http://schemas.microsoft.com/office/powerpoint/2010/main" val="1044444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Ключові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етапи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реалізації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продуктів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A93A9D7-90B6-48BD-9CA8-C5EE5AEFC6B5}"/>
              </a:ext>
            </a:extLst>
          </p:cNvPr>
          <p:cNvSpPr txBox="1"/>
          <p:nvPr/>
        </p:nvSpPr>
        <p:spPr>
          <a:xfrm>
            <a:off x="272096" y="692696"/>
            <a:ext cx="92534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/>
              <a:t>Діяльність з реалізації страхових продуктів здійснюється страховиком, страховим</a:t>
            </a:r>
            <a:r>
              <a:rPr lang="uk-UA" dirty="0"/>
              <a:t> </a:t>
            </a:r>
            <a:r>
              <a:rPr lang="x-none" dirty="0"/>
              <a:t>посередником (крім перестрахового брокера) та включає такі </a:t>
            </a:r>
            <a:r>
              <a:rPr lang="x-none" b="1" dirty="0"/>
              <a:t>напрями діяльності</a:t>
            </a:r>
            <a:r>
              <a:rPr lang="x-none" dirty="0"/>
              <a:t>:</a:t>
            </a:r>
            <a:endParaRPr lang="uk-UA" dirty="0"/>
          </a:p>
          <a:p>
            <a:pPr algn="just"/>
            <a:endParaRPr lang="uk-U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0EBEE5E-A732-4852-BCE2-EE8081692CC3}"/>
              </a:ext>
            </a:extLst>
          </p:cNvPr>
          <p:cNvSpPr txBox="1"/>
          <p:nvPr/>
        </p:nvSpPr>
        <p:spPr>
          <a:xfrm>
            <a:off x="1105744" y="5190347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страховика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перерахування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.</a:t>
            </a:r>
            <a:endParaRPr lang="x-none" dirty="0"/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xmlns="" id="{61BE64FA-6367-48BF-8984-94E1CDCEB543}"/>
              </a:ext>
            </a:extLst>
          </p:cNvPr>
          <p:cNvSpPr/>
          <p:nvPr/>
        </p:nvSpPr>
        <p:spPr>
          <a:xfrm>
            <a:off x="272096" y="1774997"/>
            <a:ext cx="656716" cy="305990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0D05C00-3A98-4803-A24F-4BFA2A495059}"/>
              </a:ext>
            </a:extLst>
          </p:cNvPr>
          <p:cNvSpPr txBox="1"/>
          <p:nvPr/>
        </p:nvSpPr>
        <p:spPr>
          <a:xfrm>
            <a:off x="1136576" y="1471421"/>
            <a:ext cx="83889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маркетингових</a:t>
            </a:r>
            <a:r>
              <a:rPr lang="ru-RU" dirty="0"/>
              <a:t>, </a:t>
            </a:r>
            <a:r>
              <a:rPr lang="ru-RU" dirty="0" err="1"/>
              <a:t>рекламних</a:t>
            </a:r>
            <a:r>
              <a:rPr lang="ru-RU" dirty="0"/>
              <a:t> та </a:t>
            </a:r>
            <a:r>
              <a:rPr lang="ru-RU" dirty="0" err="1"/>
              <a:t>підготовчих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для </a:t>
            </a:r>
            <a:r>
              <a:rPr lang="ru-RU" dirty="0" err="1"/>
              <a:t>укладення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про </a:t>
            </a:r>
            <a:r>
              <a:rPr lang="ru-RU" dirty="0" err="1"/>
              <a:t>умови</a:t>
            </a:r>
            <a:r>
              <a:rPr lang="ru-RU" dirty="0"/>
              <a:t> договору, </a:t>
            </a:r>
            <a:r>
              <a:rPr lang="ru-RU" dirty="0" err="1"/>
              <a:t>консультування</a:t>
            </a:r>
            <a:r>
              <a:rPr lang="ru-RU" dirty="0"/>
              <a:t> за </a:t>
            </a:r>
            <a:r>
              <a:rPr lang="ru-RU" dirty="0" err="1"/>
              <a:t>критеріями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;</a:t>
            </a:r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xmlns="" id="{78EA0ACD-ED01-4A50-BD70-8E52FE28E101}"/>
              </a:ext>
            </a:extLst>
          </p:cNvPr>
          <p:cNvSpPr/>
          <p:nvPr/>
        </p:nvSpPr>
        <p:spPr>
          <a:xfrm>
            <a:off x="272096" y="2515691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xmlns="" id="{E37DDB86-1739-4102-86A3-6F533CF63F60}"/>
              </a:ext>
            </a:extLst>
          </p:cNvPr>
          <p:cNvSpPr/>
          <p:nvPr/>
        </p:nvSpPr>
        <p:spPr>
          <a:xfrm>
            <a:off x="272096" y="4524459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xmlns="" id="{8E3AA9CF-5B2F-4E9B-9D11-5D1D914EEF7B}"/>
              </a:ext>
            </a:extLst>
          </p:cNvPr>
          <p:cNvSpPr/>
          <p:nvPr/>
        </p:nvSpPr>
        <p:spPr>
          <a:xfrm>
            <a:off x="272096" y="322191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xmlns="" id="{EDBE3C68-3CBE-4EC1-B1F2-BE8002A4F39B}"/>
              </a:ext>
            </a:extLst>
          </p:cNvPr>
          <p:cNvSpPr/>
          <p:nvPr/>
        </p:nvSpPr>
        <p:spPr>
          <a:xfrm>
            <a:off x="272096" y="3821915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E14B0D8-D06D-4089-B6B2-D202621F41FA}"/>
              </a:ext>
            </a:extLst>
          </p:cNvPr>
          <p:cNvSpPr txBox="1"/>
          <p:nvPr/>
        </p:nvSpPr>
        <p:spPr>
          <a:xfrm>
            <a:off x="1105744" y="2479603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пропонування</a:t>
            </a:r>
            <a:r>
              <a:rPr lang="ru-RU" dirty="0"/>
              <a:t>, </a:t>
            </a:r>
            <a:r>
              <a:rPr lang="ru-RU" dirty="0" err="1"/>
              <a:t>консультування</a:t>
            </a:r>
            <a:r>
              <a:rPr lang="ru-RU" dirty="0"/>
              <a:t> та </a:t>
            </a:r>
            <a:r>
              <a:rPr lang="ru-RU" dirty="0" err="1"/>
              <a:t>підготовка</a:t>
            </a:r>
            <a:r>
              <a:rPr lang="ru-RU" dirty="0"/>
              <a:t> </a:t>
            </a:r>
            <a:r>
              <a:rPr lang="ru-RU" dirty="0" err="1"/>
              <a:t>клієнта</a:t>
            </a:r>
            <a:r>
              <a:rPr lang="ru-RU" dirty="0"/>
              <a:t> до </a:t>
            </a:r>
            <a:r>
              <a:rPr lang="ru-RU" dirty="0" err="1"/>
              <a:t>укладання</a:t>
            </a:r>
            <a:r>
              <a:rPr lang="ru-RU" dirty="0"/>
              <a:t> договору;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A883E7B-B61C-406E-B80B-6E81153A152F}"/>
              </a:ext>
            </a:extLst>
          </p:cNvPr>
          <p:cNvSpPr txBox="1"/>
          <p:nvPr/>
        </p:nvSpPr>
        <p:spPr>
          <a:xfrm>
            <a:off x="1136576" y="3042768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укладання</a:t>
            </a:r>
            <a:r>
              <a:rPr lang="ru-RU" dirty="0"/>
              <a:t> та </a:t>
            </a:r>
            <a:r>
              <a:rPr lang="ru-RU" dirty="0" err="1"/>
              <a:t>внесення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до договору, </a:t>
            </a:r>
            <a:r>
              <a:rPr lang="ru-RU" dirty="0" err="1"/>
              <a:t>оцінювання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і </a:t>
            </a:r>
            <a:r>
              <a:rPr lang="ru-RU" dirty="0" err="1"/>
              <a:t>розрахунків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;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CA95A2A-7A73-422B-80A5-50491D5CC10B}"/>
              </a:ext>
            </a:extLst>
          </p:cNvPr>
          <p:cNvSpPr txBox="1"/>
          <p:nvPr/>
        </p:nvSpPr>
        <p:spPr>
          <a:xfrm>
            <a:off x="1105744" y="3787172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клієнта</a:t>
            </a:r>
            <a:r>
              <a:rPr lang="ru-RU" dirty="0"/>
              <a:t> та </a:t>
            </a:r>
            <a:r>
              <a:rPr lang="ru-RU" dirty="0" err="1"/>
              <a:t>перерахування</a:t>
            </a:r>
            <a:r>
              <a:rPr lang="ru-RU" dirty="0"/>
              <a:t> страховику;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3F2C7B2-EF0E-4308-B9F8-741250BA2FFF}"/>
              </a:ext>
            </a:extLst>
          </p:cNvPr>
          <p:cNvSpPr txBox="1"/>
          <p:nvPr/>
        </p:nvSpPr>
        <p:spPr>
          <a:xfrm>
            <a:off x="1136576" y="4350260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оформлення</a:t>
            </a:r>
            <a:r>
              <a:rPr lang="ru-RU" dirty="0"/>
              <a:t> </a:t>
            </a:r>
            <a:r>
              <a:rPr lang="ru-RU" dirty="0" err="1"/>
              <a:t>документів</a:t>
            </a:r>
            <a:r>
              <a:rPr lang="ru-RU" dirty="0"/>
              <a:t> для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та </a:t>
            </a:r>
            <a:r>
              <a:rPr lang="ru-RU" dirty="0" err="1"/>
              <a:t>організація</a:t>
            </a:r>
            <a:r>
              <a:rPr lang="ru-RU" dirty="0"/>
              <a:t> </a:t>
            </a:r>
            <a:r>
              <a:rPr lang="ru-RU" dirty="0" err="1"/>
              <a:t>врегулювання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;</a:t>
            </a:r>
          </a:p>
        </p:txBody>
      </p:sp>
      <p:sp>
        <p:nvSpPr>
          <p:cNvPr id="26" name="Стрелка: вправо 25">
            <a:extLst>
              <a:ext uri="{FF2B5EF4-FFF2-40B4-BE49-F238E27FC236}">
                <a16:creationId xmlns:a16="http://schemas.microsoft.com/office/drawing/2014/main" xmlns="" id="{5F6693BD-94CA-49AF-AB80-C3DB00DFED7E}"/>
              </a:ext>
            </a:extLst>
          </p:cNvPr>
          <p:cNvSpPr/>
          <p:nvPr/>
        </p:nvSpPr>
        <p:spPr>
          <a:xfrm>
            <a:off x="272096" y="523099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49390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Обов</a:t>
            </a:r>
            <a:r>
              <a:rPr lang="x-none" sz="2400" b="1" dirty="0"/>
              <a:t>’</a:t>
            </a:r>
            <a:r>
              <a:rPr lang="uk-UA" sz="2400" b="1" dirty="0" err="1"/>
              <a:t>язки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керівників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з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реалізації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CBE8272-0132-4882-B1F8-DC67B5D314DC}"/>
              </a:ext>
            </a:extLst>
          </p:cNvPr>
          <p:cNvSpPr txBox="1"/>
          <p:nvPr/>
        </p:nvSpPr>
        <p:spPr>
          <a:xfrm>
            <a:off x="200472" y="836712"/>
            <a:ext cx="928903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x-none" sz="1600" dirty="0"/>
              <a:t>Керівники з реалізації страховика, страхового посередника зобов’язані забезпечувати</a:t>
            </a:r>
            <a:r>
              <a:rPr lang="uk-UA" sz="1600" dirty="0"/>
              <a:t> </a:t>
            </a:r>
            <a:r>
              <a:rPr lang="x-none" sz="1600" dirty="0"/>
              <a:t>виконання таким страховиком, страховим посередником вимог законодавства про</a:t>
            </a:r>
            <a:r>
              <a:rPr lang="uk-UA" sz="1600" dirty="0"/>
              <a:t> </a:t>
            </a:r>
            <a:r>
              <a:rPr lang="x-none" sz="1600" dirty="0"/>
              <a:t>реалізацію страхових продуктів.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x-none" sz="1600" dirty="0"/>
              <a:t>Додатковий страховий агент повинен призначити особу, відповідальну за діяльність з</a:t>
            </a:r>
            <a:r>
              <a:rPr lang="uk-UA" sz="1600" dirty="0"/>
              <a:t> </a:t>
            </a:r>
            <a:r>
              <a:rPr lang="x-none" sz="1600" dirty="0"/>
              <a:t>реалізації страхових продуктів, яка є керівником з реалізації такого посередника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x-none" sz="1600" dirty="0"/>
              <a:t>Керівники з реалізації повинні мати знання та навички, необхідні для реалізації</a:t>
            </a:r>
            <a:r>
              <a:rPr lang="uk-UA" sz="1600" dirty="0"/>
              <a:t> </a:t>
            </a:r>
            <a:r>
              <a:rPr lang="x-none" sz="1600" dirty="0"/>
              <a:t>страхових та/або перестрахових продуктів, та відповідати вимогам, передбаченим</a:t>
            </a:r>
            <a:r>
              <a:rPr lang="uk-UA" sz="1600" dirty="0"/>
              <a:t> </a:t>
            </a:r>
            <a:r>
              <a:rPr lang="x-none" sz="1600" dirty="0"/>
              <a:t>статтею 73 ЗУ «Про страхування»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8629CC0-6821-4302-A881-D599462DE66D}"/>
              </a:ext>
            </a:extLst>
          </p:cNvPr>
          <p:cNvSpPr txBox="1"/>
          <p:nvPr/>
        </p:nvSpPr>
        <p:spPr>
          <a:xfrm>
            <a:off x="200472" y="2831202"/>
            <a:ext cx="9505056" cy="3747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x-none" sz="1600" dirty="0"/>
              <a:t>- організовувати навчання працівників до початку їхньої діяльності, згідно зі статтями 83 і 84</a:t>
            </a:r>
            <a:r>
              <a:rPr lang="uk-UA" sz="1600" dirty="0"/>
              <a:t> </a:t>
            </a:r>
            <a:r>
              <a:rPr lang="x-none" sz="1600" dirty="0"/>
              <a:t>ЗУ «Про страхування»</a:t>
            </a:r>
            <a:r>
              <a:rPr lang="uk-UA" sz="1600" dirty="0"/>
              <a:t>;</a:t>
            </a:r>
            <a:endParaRPr lang="x-none" sz="1600" dirty="0"/>
          </a:p>
          <a:p>
            <a:pPr algn="just">
              <a:lnSpc>
                <a:spcPct val="150000"/>
              </a:lnSpc>
            </a:pPr>
            <a:r>
              <a:rPr lang="x-none" sz="1600" dirty="0"/>
              <a:t>- організовувати підвищення кваліфікації працівників не менше одного разу на </a:t>
            </a:r>
            <a:r>
              <a:rPr lang="uk-UA" sz="1600" dirty="0"/>
              <a:t>3</a:t>
            </a:r>
            <a:r>
              <a:rPr lang="x-none" sz="1600" dirty="0"/>
              <a:t> роки</a:t>
            </a:r>
            <a:r>
              <a:rPr lang="uk-UA" sz="1600" dirty="0"/>
              <a:t>;</a:t>
            </a:r>
            <a:endParaRPr lang="x-none" sz="1600" dirty="0"/>
          </a:p>
          <a:p>
            <a:pPr algn="just">
              <a:lnSpc>
                <a:spcPct val="150000"/>
              </a:lnSpc>
            </a:pPr>
            <a:r>
              <a:rPr lang="x-none" sz="1600" dirty="0"/>
              <a:t>- перевіряти відповідність працівників вимогам статті 73 ЗУ «Про страхування»</a:t>
            </a:r>
            <a:r>
              <a:rPr lang="uk-UA" sz="1600" dirty="0"/>
              <a:t>;</a:t>
            </a:r>
            <a:endParaRPr lang="x-none" sz="1600" dirty="0"/>
          </a:p>
          <a:p>
            <a:pPr algn="just">
              <a:lnSpc>
                <a:spcPct val="150000"/>
              </a:lnSpc>
            </a:pPr>
            <a:r>
              <a:rPr lang="x-none" sz="1600" dirty="0"/>
              <a:t>- надавати консультації та роз’яснення працівникам з питань реалізації страхових і</a:t>
            </a:r>
            <a:r>
              <a:rPr lang="uk-UA" sz="1600" dirty="0"/>
              <a:t> </a:t>
            </a:r>
            <a:r>
              <a:rPr lang="x-none" sz="1600" dirty="0"/>
              <a:t>перестрахових продуктів</a:t>
            </a:r>
            <a:r>
              <a:rPr lang="uk-UA" sz="1600" dirty="0"/>
              <a:t>;</a:t>
            </a:r>
            <a:endParaRPr lang="x-none" sz="1600" dirty="0"/>
          </a:p>
          <a:p>
            <a:pPr algn="just">
              <a:lnSpc>
                <a:spcPct val="150000"/>
              </a:lnSpc>
            </a:pPr>
            <a:r>
              <a:rPr lang="x-none" sz="1600" dirty="0"/>
              <a:t>- контролювати повноту надання інформації клієнтам відповідно до статей 85-88 ЗУ «Про</a:t>
            </a:r>
            <a:r>
              <a:rPr lang="uk-UA" sz="1600" dirty="0"/>
              <a:t> </a:t>
            </a:r>
            <a:r>
              <a:rPr lang="x-none" sz="1600" dirty="0"/>
              <a:t>страхування»</a:t>
            </a:r>
            <a:r>
              <a:rPr lang="uk-UA" sz="1600" dirty="0"/>
              <a:t>;</a:t>
            </a:r>
            <a:endParaRPr lang="x-none" sz="1600" dirty="0"/>
          </a:p>
          <a:p>
            <a:pPr algn="just">
              <a:lnSpc>
                <a:spcPct val="150000"/>
              </a:lnSpc>
            </a:pPr>
            <a:r>
              <a:rPr lang="x-none" sz="1600" dirty="0"/>
              <a:t>- встановлювати порядок комплаєнсу для працівників з виконання вимог законодавства</a:t>
            </a:r>
            <a:r>
              <a:rPr lang="uk-UA" sz="1600" dirty="0"/>
              <a:t>;</a:t>
            </a:r>
            <a:endParaRPr lang="x-none" sz="1600" dirty="0"/>
          </a:p>
          <a:p>
            <a:pPr algn="just">
              <a:lnSpc>
                <a:spcPct val="150000"/>
              </a:lnSpc>
            </a:pPr>
            <a:r>
              <a:rPr lang="x-none" sz="1600" dirty="0"/>
              <a:t>- запобігати порушенням законодавства працівниками</a:t>
            </a:r>
            <a:r>
              <a:rPr lang="uk-UA" sz="1600" dirty="0"/>
              <a:t>;</a:t>
            </a:r>
            <a:endParaRPr lang="x-none" sz="1600" dirty="0"/>
          </a:p>
          <a:p>
            <a:pPr algn="just">
              <a:lnSpc>
                <a:spcPct val="150000"/>
              </a:lnSpc>
            </a:pPr>
            <a:r>
              <a:rPr lang="x-none" sz="1600" dirty="0"/>
              <a:t>- вживати заходів для усунення порушень законодавства, виявлених серед</a:t>
            </a:r>
            <a:r>
              <a:rPr lang="uk-UA" sz="1600" dirty="0"/>
              <a:t> </a:t>
            </a:r>
            <a:r>
              <a:rPr lang="x-none" sz="1600" dirty="0"/>
              <a:t>працівників.</a:t>
            </a:r>
          </a:p>
        </p:txBody>
      </p:sp>
    </p:spTree>
    <p:extLst>
      <p:ext uri="{BB962C8B-B14F-4D97-AF65-F5344CB8AC3E}">
        <p14:creationId xmlns:p14="http://schemas.microsoft.com/office/powerpoint/2010/main" val="1582583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Головне у договорі </a:t>
            </a:r>
            <a:r>
              <a:rPr lang="uk-UA" sz="2400" b="1" dirty="0"/>
              <a:t>зі страховим агентом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A403409-505C-4875-B1DC-2EBA02A9E86F}"/>
              </a:ext>
            </a:extLst>
          </p:cNvPr>
          <p:cNvSpPr txBox="1"/>
          <p:nvPr/>
        </p:nvSpPr>
        <p:spPr>
          <a:xfrm>
            <a:off x="236476" y="764704"/>
            <a:ext cx="9433048" cy="5450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x-none" b="1" dirty="0"/>
              <a:t>У договорі, що визначає повноваження страхового</a:t>
            </a:r>
            <a:r>
              <a:rPr lang="uk-UA" b="1" dirty="0"/>
              <a:t> </a:t>
            </a:r>
            <a:r>
              <a:rPr lang="x-none" b="1" dirty="0"/>
              <a:t>агента або додаткового агента, зазначаються:</a:t>
            </a:r>
            <a:endParaRPr lang="uk-UA" b="1" dirty="0"/>
          </a:p>
          <a:p>
            <a:pPr algn="just">
              <a:lnSpc>
                <a:spcPct val="150000"/>
              </a:lnSpc>
            </a:pPr>
            <a:r>
              <a:rPr lang="ru-RU" dirty="0"/>
              <a:t>1) </a:t>
            </a:r>
            <a:r>
              <a:rPr lang="ru-RU" dirty="0" err="1"/>
              <a:t>інформація</a:t>
            </a:r>
            <a:r>
              <a:rPr lang="ru-RU" dirty="0"/>
              <a:t> про те, </a:t>
            </a:r>
            <a:r>
              <a:rPr lang="ru-RU" dirty="0" err="1"/>
              <a:t>що</a:t>
            </a:r>
            <a:r>
              <a:rPr lang="ru-RU" dirty="0"/>
              <a:t> особа є </a:t>
            </a:r>
            <a:r>
              <a:rPr lang="ru-RU" dirty="0" err="1"/>
              <a:t>страховим</a:t>
            </a:r>
            <a:r>
              <a:rPr lang="ru-RU" dirty="0"/>
              <a:t> агентом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додатковим</a:t>
            </a:r>
            <a:r>
              <a:rPr lang="ru-RU" dirty="0"/>
              <a:t> </a:t>
            </a:r>
            <a:r>
              <a:rPr lang="ru-RU" dirty="0" err="1"/>
              <a:t>страховим</a:t>
            </a:r>
            <a:r>
              <a:rPr lang="ru-RU" dirty="0"/>
              <a:t> агентом;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2)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переданих</a:t>
            </a:r>
            <a:r>
              <a:rPr lang="ru-RU" dirty="0"/>
              <a:t> страховиком </a:t>
            </a:r>
            <a:r>
              <a:rPr lang="ru-RU" dirty="0" err="1"/>
              <a:t>повноважень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право </a:t>
            </a:r>
            <a:r>
              <a:rPr lang="ru-RU" dirty="0" err="1"/>
              <a:t>вносити</a:t>
            </a:r>
            <a:r>
              <a:rPr lang="ru-RU" dirty="0"/>
              <a:t> записи в </a:t>
            </a:r>
            <a:r>
              <a:rPr lang="ru-RU" dirty="0" err="1"/>
              <a:t>Реєстр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субагентів</a:t>
            </a:r>
            <a:r>
              <a:rPr lang="ru-RU" dirty="0"/>
              <a:t>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3) максимальна </a:t>
            </a:r>
            <a:r>
              <a:rPr lang="ru-RU" dirty="0" err="1"/>
              <a:t>страхова</a:t>
            </a:r>
            <a:r>
              <a:rPr lang="ru-RU" dirty="0"/>
              <a:t> сума для </a:t>
            </a:r>
            <a:r>
              <a:rPr lang="ru-RU" dirty="0" err="1"/>
              <a:t>окремого</a:t>
            </a:r>
            <a:r>
              <a:rPr lang="ru-RU" dirty="0"/>
              <a:t> договору;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4) строки та порядок </a:t>
            </a:r>
            <a:r>
              <a:rPr lang="ru-RU" dirty="0" err="1"/>
              <a:t>подання</a:t>
            </a:r>
            <a:r>
              <a:rPr lang="ru-RU" dirty="0"/>
              <a:t> </a:t>
            </a:r>
            <a:r>
              <a:rPr lang="ru-RU" dirty="0" err="1"/>
              <a:t>відомостей</a:t>
            </a:r>
            <a:r>
              <a:rPr lang="ru-RU" dirty="0"/>
              <a:t> про </a:t>
            </a:r>
            <a:r>
              <a:rPr lang="ru-RU" dirty="0" err="1"/>
              <a:t>укладені</a:t>
            </a:r>
            <a:r>
              <a:rPr lang="ru-RU" dirty="0"/>
              <a:t> договори;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5) строки та порядок </a:t>
            </a:r>
            <a:r>
              <a:rPr lang="ru-RU" dirty="0" err="1"/>
              <a:t>перерахування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 (за </a:t>
            </a:r>
            <a:r>
              <a:rPr lang="ru-RU" dirty="0" err="1"/>
              <a:t>наявності</a:t>
            </a:r>
            <a:r>
              <a:rPr lang="ru-RU" dirty="0"/>
              <a:t>);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6) </a:t>
            </a:r>
            <a:r>
              <a:rPr lang="ru-RU" dirty="0" err="1"/>
              <a:t>реквізити</a:t>
            </a:r>
            <a:r>
              <a:rPr lang="ru-RU" dirty="0"/>
              <a:t> для </a:t>
            </a:r>
            <a:r>
              <a:rPr lang="ru-RU" dirty="0" err="1"/>
              <a:t>перерахування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номер </a:t>
            </a:r>
            <a:r>
              <a:rPr lang="ru-RU" dirty="0" err="1"/>
              <a:t>рахунку</a:t>
            </a:r>
            <a:r>
              <a:rPr lang="ru-RU" dirty="0"/>
              <a:t>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7) </a:t>
            </a:r>
            <a:r>
              <a:rPr lang="ru-RU" dirty="0" err="1"/>
              <a:t>відомості</a:t>
            </a:r>
            <a:r>
              <a:rPr lang="ru-RU" dirty="0"/>
              <a:t> про </a:t>
            </a:r>
            <a:r>
              <a:rPr lang="ru-RU" dirty="0" err="1"/>
              <a:t>територію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повноважень</a:t>
            </a:r>
            <a:r>
              <a:rPr lang="ru-RU" dirty="0"/>
              <a:t>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8) порядок </a:t>
            </a:r>
            <a:r>
              <a:rPr lang="ru-RU" dirty="0" err="1"/>
              <a:t>розрахунку</a:t>
            </a:r>
            <a:r>
              <a:rPr lang="ru-RU" dirty="0"/>
              <a:t> та строки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9) </a:t>
            </a:r>
            <a:r>
              <a:rPr lang="ru-RU" dirty="0" err="1"/>
              <a:t>визначення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за </a:t>
            </a:r>
            <a:r>
              <a:rPr lang="ru-RU" dirty="0" err="1"/>
              <a:t>збитки</a:t>
            </a:r>
            <a:r>
              <a:rPr lang="ru-RU" dirty="0"/>
              <a:t> через </a:t>
            </a:r>
            <a:r>
              <a:rPr lang="ru-RU" dirty="0" err="1"/>
              <a:t>помилки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необережність</a:t>
            </a:r>
            <a:r>
              <a:rPr lang="ru-RU" dirty="0"/>
              <a:t> </a:t>
            </a:r>
            <a:r>
              <a:rPr lang="ru-RU" dirty="0" err="1"/>
              <a:t>посередника</a:t>
            </a:r>
            <a:r>
              <a:rPr lang="ru-RU" dirty="0"/>
              <a:t>;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10)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за </a:t>
            </a:r>
            <a:r>
              <a:rPr lang="ru-RU" dirty="0" err="1"/>
              <a:t>домовленістю</a:t>
            </a:r>
            <a:r>
              <a:rPr lang="ru-RU" dirty="0"/>
              <a:t>.</a:t>
            </a:r>
            <a:endParaRPr lang="x-none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8F3B634F-BDC1-4C36-AA36-30F8ED880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7336" y="2708920"/>
            <a:ext cx="1400156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25197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Про особливі умови договору зі страховим агентом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88C33E0-6F21-460A-B3F7-4790C4CD9C29}"/>
              </a:ext>
            </a:extLst>
          </p:cNvPr>
          <p:cNvSpPr txBox="1"/>
          <p:nvPr/>
        </p:nvSpPr>
        <p:spPr>
          <a:xfrm>
            <a:off x="344488" y="628233"/>
            <a:ext cx="921702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/>
              <a:t>Договір починає діяти </a:t>
            </a:r>
            <a:r>
              <a:rPr lang="x-none" b="1" dirty="0"/>
              <a:t>не раніше </a:t>
            </a:r>
            <a:r>
              <a:rPr lang="x-none" dirty="0"/>
              <a:t>дати внесення запису про страхового агента, додаткового</a:t>
            </a:r>
            <a:r>
              <a:rPr lang="uk-UA" dirty="0"/>
              <a:t> </a:t>
            </a:r>
            <a:r>
              <a:rPr lang="x-none" dirty="0"/>
              <a:t>страхового агента до Реєстру посередників.</a:t>
            </a:r>
          </a:p>
          <a:p>
            <a:pPr algn="just"/>
            <a:endParaRPr lang="x-none" dirty="0"/>
          </a:p>
          <a:p>
            <a:pPr algn="just"/>
            <a:r>
              <a:rPr lang="x-none" dirty="0"/>
              <a:t>Якщо територія дії повноважень страхового агента, додаткового страхового агента договором</a:t>
            </a:r>
            <a:r>
              <a:rPr lang="uk-UA" dirty="0"/>
              <a:t> </a:t>
            </a:r>
            <a:r>
              <a:rPr lang="x-none" dirty="0"/>
              <a:t>не визначена, повноваження такої особи поширюються на всю територію України.</a:t>
            </a:r>
          </a:p>
          <a:p>
            <a:pPr algn="just"/>
            <a:endParaRPr lang="x-none" dirty="0"/>
          </a:p>
          <a:p>
            <a:pPr algn="just"/>
            <a:r>
              <a:rPr lang="x-none" dirty="0"/>
              <a:t>Страховий агент - фізична особа - підприємець, страховий агент - юридична особа, додатковий</a:t>
            </a:r>
            <a:r>
              <a:rPr lang="uk-UA" dirty="0"/>
              <a:t> </a:t>
            </a:r>
            <a:r>
              <a:rPr lang="x-none" dirty="0"/>
              <a:t>страховий агент мають право отримувати страхові премії від клієнтів і перераховувати їх</a:t>
            </a:r>
            <a:r>
              <a:rPr lang="uk-UA" dirty="0"/>
              <a:t> </a:t>
            </a:r>
            <a:r>
              <a:rPr lang="x-none" dirty="0"/>
              <a:t>страховику, якщо це передбачено договором та є відповідний поточний рахунок і договір</a:t>
            </a:r>
            <a:r>
              <a:rPr lang="uk-UA" dirty="0"/>
              <a:t> </a:t>
            </a:r>
            <a:r>
              <a:rPr lang="x-none" dirty="0"/>
              <a:t>страхування відповідальності.</a:t>
            </a:r>
          </a:p>
          <a:p>
            <a:pPr algn="just"/>
            <a:endParaRPr lang="x-none" dirty="0"/>
          </a:p>
          <a:p>
            <a:pPr algn="just"/>
            <a:endParaRPr lang="x-none" dirty="0"/>
          </a:p>
          <a:p>
            <a:pPr algn="just"/>
            <a:endParaRPr lang="uk-UA" dirty="0"/>
          </a:p>
          <a:p>
            <a:pPr algn="just"/>
            <a:endParaRPr lang="uk-UA" dirty="0"/>
          </a:p>
          <a:p>
            <a:pPr algn="just"/>
            <a:endParaRPr lang="uk-UA" dirty="0"/>
          </a:p>
          <a:p>
            <a:pPr algn="just"/>
            <a:endParaRPr lang="uk-UA" dirty="0"/>
          </a:p>
          <a:p>
            <a:pPr algn="just"/>
            <a:r>
              <a:rPr lang="uk-UA" b="1" dirty="0">
                <a:solidFill>
                  <a:srgbClr val="C00000"/>
                </a:solidFill>
              </a:rPr>
              <a:t>Важливо: </a:t>
            </a:r>
            <a:r>
              <a:rPr lang="x-none" dirty="0"/>
              <a:t>Фізичним особам-страховим агентам </a:t>
            </a:r>
            <a:r>
              <a:rPr lang="x-none" u="sng" dirty="0"/>
              <a:t>заборонено</a:t>
            </a:r>
            <a:r>
              <a:rPr lang="x-none" dirty="0"/>
              <a:t> отримувати страхові премії від клієнтів. Такий</a:t>
            </a:r>
            <a:r>
              <a:rPr lang="uk-UA" dirty="0"/>
              <a:t> </a:t>
            </a:r>
            <a:r>
              <a:rPr lang="x-none" dirty="0"/>
              <a:t>договір є нікчемним.</a:t>
            </a:r>
          </a:p>
          <a:p>
            <a:pPr algn="just"/>
            <a:endParaRPr lang="x-none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FD5197B-6CF0-4265-8F19-A461542E3DF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43138">
            <a:off x="7661118" y="3698529"/>
            <a:ext cx="1701342" cy="1405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905A365-7588-404F-9AF6-E73BB6F1EB72}"/>
              </a:ext>
            </a:extLst>
          </p:cNvPr>
          <p:cNvSpPr txBox="1"/>
          <p:nvPr/>
        </p:nvSpPr>
        <p:spPr>
          <a:xfrm>
            <a:off x="344488" y="3933056"/>
            <a:ext cx="6913884" cy="936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sz="1800" dirty="0"/>
              <a:t>Страховий агент за погодженням із страховиком має право передати частину своїх зобов’язань</a:t>
            </a:r>
            <a:r>
              <a:rPr lang="uk-UA" sz="1800" dirty="0"/>
              <a:t> </a:t>
            </a:r>
            <a:r>
              <a:rPr lang="x-none" sz="1800" dirty="0"/>
              <a:t>щодо реалізації страхових продуктів субагенту на підставі договору.</a:t>
            </a: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1652726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Про винагороду за реалізацію страхових продуктів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2D9FC57-F2C0-4721-AF74-90B7C251DBF0}"/>
              </a:ext>
            </a:extLst>
          </p:cNvPr>
          <p:cNvSpPr txBox="1"/>
          <p:nvPr/>
        </p:nvSpPr>
        <p:spPr>
          <a:xfrm>
            <a:off x="344488" y="764704"/>
            <a:ext cx="921702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x-none" sz="1400" dirty="0"/>
              <a:t>Страховий агент, додатковий страховий агент отримують винагороду за реалізацію від</a:t>
            </a:r>
            <a:r>
              <a:rPr lang="uk-UA" sz="1400" dirty="0"/>
              <a:t> </a:t>
            </a:r>
            <a:r>
              <a:rPr lang="x-none" sz="1400" dirty="0"/>
              <a:t>страховика.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x-none" sz="1400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x-none" sz="1400" dirty="0"/>
              <a:t>Страховий та/або перестраховий брокер отримує винагороду за реалізацію від клієнта або від</a:t>
            </a:r>
            <a:r>
              <a:rPr lang="uk-UA" sz="1400" dirty="0"/>
              <a:t> </a:t>
            </a:r>
            <a:r>
              <a:rPr lang="x-none" sz="1400" dirty="0"/>
              <a:t>страховика, або від перестраховика.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x-none" sz="1400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x-none" sz="1400" dirty="0"/>
              <a:t>Страховому та/або перестраховому брокеру </a:t>
            </a:r>
            <a:r>
              <a:rPr lang="x-none" sz="1400" b="1" dirty="0"/>
              <a:t>заборонено</a:t>
            </a:r>
            <a:r>
              <a:rPr lang="x-none" sz="1400" dirty="0"/>
              <a:t> отримувати винагороду за реалізацію в</a:t>
            </a:r>
            <a:r>
              <a:rPr lang="uk-UA" sz="1400" dirty="0"/>
              <a:t> </a:t>
            </a:r>
            <a:r>
              <a:rPr lang="x-none" sz="1400" dirty="0"/>
              <a:t>межах одного договору страхування (перестрахування) одночасно від клієнта та від страховика</a:t>
            </a:r>
            <a:r>
              <a:rPr lang="uk-UA" sz="1400" dirty="0"/>
              <a:t> </a:t>
            </a:r>
            <a:r>
              <a:rPr lang="x-none" sz="1400" dirty="0"/>
              <a:t>або перестраховика, з яким клієнт укладає договір страхування або перестрахування.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x-none" sz="1400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x-none" sz="1400" dirty="0"/>
              <a:t>Якщо винагорода за реалізацію страховому посереднику визначається у вигляді грошових</a:t>
            </a:r>
            <a:r>
              <a:rPr lang="uk-UA" sz="1400" dirty="0"/>
              <a:t> </a:t>
            </a:r>
            <a:r>
              <a:rPr lang="x-none" sz="1400" dirty="0"/>
              <a:t>коштів, такий посередник відповідно до умов договору із страховиком, перестраховиком або</a:t>
            </a:r>
            <a:r>
              <a:rPr lang="uk-UA" sz="1400" dirty="0"/>
              <a:t> </a:t>
            </a:r>
            <a:r>
              <a:rPr lang="x-none" sz="1400" dirty="0"/>
              <a:t>клієнтом має право утримувати цю винагороду за рахунок коштів, сплачених клієнтом на</a:t>
            </a:r>
            <a:r>
              <a:rPr lang="uk-UA" sz="1400" dirty="0"/>
              <a:t> </a:t>
            </a:r>
            <a:r>
              <a:rPr lang="x-none" sz="1400" dirty="0"/>
              <a:t>виконання договору страхування або перестрахування.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4FD068E-4E0E-4EAD-B552-897CBB096826}"/>
              </a:ext>
            </a:extLst>
          </p:cNvPr>
          <p:cNvSpPr txBox="1"/>
          <p:nvPr/>
        </p:nvSpPr>
        <p:spPr>
          <a:xfrm>
            <a:off x="344488" y="3828332"/>
            <a:ext cx="9217024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x-none" sz="1400" dirty="0"/>
              <a:t>Страховий посередник зобов’язаний мати окремий поточний рахунок зі спеціальним режимом</a:t>
            </a:r>
            <a:r>
              <a:rPr lang="uk-UA" sz="1400" dirty="0"/>
              <a:t> </a:t>
            </a:r>
            <a:r>
              <a:rPr lang="x-none" sz="1400" dirty="0"/>
              <a:t>використання в банку.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x-none" sz="1400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x-none" sz="1400" dirty="0"/>
              <a:t>Кошти на поточному рахунку зі спеціальним режимом використання страхового посередника</a:t>
            </a:r>
            <a:r>
              <a:rPr lang="uk-UA" sz="1400" dirty="0"/>
              <a:t> </a:t>
            </a:r>
            <a:r>
              <a:rPr lang="x-none" sz="1400" dirty="0"/>
              <a:t>зараховуються та списуються відповідно до вимог Закону України “Про платіжні послуги” та</a:t>
            </a:r>
            <a:r>
              <a:rPr lang="uk-UA" sz="1400" dirty="0"/>
              <a:t> </a:t>
            </a:r>
            <a:r>
              <a:rPr lang="x-none" sz="1400" dirty="0"/>
              <a:t>Інструкції про безготівкові розрахунки в національній валюті користувачів платіжних послуг.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x-none" sz="1400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x-none" sz="1400" dirty="0"/>
              <a:t>Страховий посередник використовує кошти на окремому поточному рахунку зі спеціальним</a:t>
            </a:r>
            <a:r>
              <a:rPr lang="uk-UA" sz="1400" dirty="0"/>
              <a:t> </a:t>
            </a:r>
            <a:r>
              <a:rPr lang="x-none" sz="1400" dirty="0"/>
              <a:t>режимом використання виключно для зарахування та перерахунку страхових та/або перестрахових</a:t>
            </a:r>
            <a:r>
              <a:rPr lang="uk-UA" sz="1400" dirty="0"/>
              <a:t> </a:t>
            </a:r>
            <a:r>
              <a:rPr lang="x-none" sz="1400" dirty="0"/>
              <a:t>премій, виплат клієнту або вигодонабувачу, платежів, пов'язаних з виконанням договору</a:t>
            </a:r>
            <a:r>
              <a:rPr lang="uk-UA" sz="1400" dirty="0"/>
              <a:t> </a:t>
            </a:r>
            <a:r>
              <a:rPr lang="x-none" sz="1400" dirty="0"/>
              <a:t>страхування/перестрахування, та винагороди за реалізацію, яку може бути перераховано на</a:t>
            </a:r>
            <a:r>
              <a:rPr lang="uk-UA" sz="1400" dirty="0"/>
              <a:t> </a:t>
            </a:r>
            <a:r>
              <a:rPr lang="x-none" sz="1400" dirty="0"/>
              <a:t>банківський рахунок для господарської діяльності.</a:t>
            </a:r>
          </a:p>
          <a:p>
            <a:pPr algn="just"/>
            <a:endParaRPr lang="x-none" sz="1400" dirty="0"/>
          </a:p>
          <a:p>
            <a:pPr algn="just"/>
            <a:r>
              <a:rPr lang="uk-UA" sz="1400" b="1" dirty="0" smtClean="0">
                <a:solidFill>
                  <a:srgbClr val="FF0000"/>
                </a:solidFill>
              </a:rPr>
              <a:t>!!!  </a:t>
            </a:r>
            <a:r>
              <a:rPr lang="x-none" sz="1400" b="1" smtClean="0">
                <a:solidFill>
                  <a:srgbClr val="FF0000"/>
                </a:solidFill>
              </a:rPr>
              <a:t>Використання </a:t>
            </a:r>
            <a:r>
              <a:rPr lang="x-none" sz="1400" b="1" dirty="0">
                <a:solidFill>
                  <a:srgbClr val="FF0000"/>
                </a:solidFill>
              </a:rPr>
              <a:t>зазначених коштів для будь-яких інших цілей забороняється.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83A88E5-AD9C-4DD0-90FD-DEE24E431392}"/>
              </a:ext>
            </a:extLst>
          </p:cNvPr>
          <p:cNvSpPr txBox="1"/>
          <p:nvPr/>
        </p:nvSpPr>
        <p:spPr>
          <a:xfrm>
            <a:off x="2972780" y="345900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Особливості нарахування винагороди</a:t>
            </a:r>
            <a:endParaRPr lang="x-non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050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2300" b="1" dirty="0"/>
              <a:t>Не вважається діяльністю з реалізації</a:t>
            </a:r>
            <a:r>
              <a:rPr lang="uk-UA" sz="2300" b="1" dirty="0"/>
              <a:t> </a:t>
            </a:r>
            <a:r>
              <a:rPr lang="x-none" sz="2300" b="1" dirty="0"/>
              <a:t>страхових та перестрахових продуктів</a:t>
            </a:r>
            <a:endParaRPr lang="ru-RU" sz="23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4CB936DC-659B-4959-A1B6-BCB733E6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3618216"/>
              </p:ext>
            </p:extLst>
          </p:nvPr>
        </p:nvGraphicFramePr>
        <p:xfrm>
          <a:off x="200472" y="980728"/>
          <a:ext cx="9505056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27582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Договір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страхування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відповідальності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страхового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посередника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B9B0730-16E4-4165-8647-390BB9962C54}"/>
              </a:ext>
            </a:extLst>
          </p:cNvPr>
          <p:cNvSpPr txBox="1"/>
          <p:nvPr/>
        </p:nvSpPr>
        <p:spPr>
          <a:xfrm>
            <a:off x="272480" y="573717"/>
            <a:ext cx="936104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sz="1400" b="1" dirty="0">
                <a:solidFill>
                  <a:srgbClr val="FF0000"/>
                </a:solidFill>
              </a:rPr>
              <a:t>Страховий посередник зобов’язаний укласти договір страхування відповідальності страхових посередників.</a:t>
            </a:r>
            <a:endParaRPr lang="uk-UA" sz="1400" b="1" dirty="0">
              <a:solidFill>
                <a:srgbClr val="FF0000"/>
              </a:solidFill>
            </a:endParaRPr>
          </a:p>
          <a:p>
            <a:pPr algn="just"/>
            <a:endParaRPr lang="x-none" sz="1300" dirty="0"/>
          </a:p>
          <a:p>
            <a:pPr algn="just"/>
            <a:r>
              <a:rPr lang="x-none" sz="1300" b="1" smtClean="0"/>
              <a:t>Страхова </a:t>
            </a:r>
            <a:r>
              <a:rPr lang="x-none" sz="1300" b="1" dirty="0"/>
              <a:t>сума </a:t>
            </a:r>
            <a:r>
              <a:rPr lang="x-none" sz="1300" dirty="0"/>
              <a:t>за договором страхування відповідальності посередника не може бути меншою ніж 4% від</a:t>
            </a:r>
            <a:r>
              <a:rPr lang="uk-UA" sz="1300" dirty="0"/>
              <a:t> </a:t>
            </a:r>
            <a:r>
              <a:rPr lang="x-none" sz="1300" dirty="0"/>
              <a:t>суми премій, отриманих за рік за його участі, та не меншою ніж 170 мінімальних зарплат, встановлених на 1</a:t>
            </a:r>
            <a:r>
              <a:rPr lang="uk-UA" sz="1300" dirty="0"/>
              <a:t> </a:t>
            </a:r>
            <a:r>
              <a:rPr lang="x-none" sz="1300" dirty="0"/>
              <a:t>січня року укладання договору, якщо інше не передбачено законом.</a:t>
            </a:r>
            <a:endParaRPr lang="uk-UA" sz="1300" dirty="0"/>
          </a:p>
          <a:p>
            <a:pPr algn="just"/>
            <a:endParaRPr lang="uk-UA" sz="1300" dirty="0"/>
          </a:p>
          <a:p>
            <a:pPr algn="just"/>
            <a:r>
              <a:rPr lang="x-none" sz="1300" b="1" dirty="0"/>
              <a:t>Страхове покриття </a:t>
            </a:r>
            <a:r>
              <a:rPr lang="x-none" sz="1300" dirty="0"/>
              <a:t>за договором страхування відповідальності страхових посередників включає</a:t>
            </a:r>
            <a:r>
              <a:rPr lang="uk-UA" sz="1300" dirty="0"/>
              <a:t> </a:t>
            </a:r>
            <a:r>
              <a:rPr lang="x-none" sz="1300" dirty="0"/>
              <a:t>відповідальність за помилки або необережність працівників з реалізації у процесі виконання трудових</a:t>
            </a:r>
            <a:r>
              <a:rPr lang="uk-UA" sz="1300" dirty="0"/>
              <a:t> </a:t>
            </a:r>
            <a:r>
              <a:rPr lang="x-none" sz="1300" dirty="0"/>
              <a:t>обов’язків з реалізації страхових та/або перестрахових продуктів.</a:t>
            </a:r>
            <a:endParaRPr lang="uk-UA" sz="1300" dirty="0"/>
          </a:p>
          <a:p>
            <a:pPr algn="just"/>
            <a:endParaRPr lang="x-none" sz="1300" dirty="0"/>
          </a:p>
          <a:p>
            <a:pPr algn="just"/>
            <a:r>
              <a:rPr lang="x-none" sz="1300" u="sng"/>
              <a:t>За </a:t>
            </a:r>
            <a:r>
              <a:rPr lang="x-none" sz="1300" u="sng" smtClean="0"/>
              <a:t>відсутності </a:t>
            </a:r>
            <a:r>
              <a:rPr lang="uk-UA" sz="1300" u="sng" dirty="0" smtClean="0"/>
              <a:t>договору страхування, </a:t>
            </a:r>
            <a:r>
              <a:rPr lang="x-none" sz="1300" u="sng" smtClean="0"/>
              <a:t>відповідальність </a:t>
            </a:r>
            <a:r>
              <a:rPr lang="x-none" sz="1300" u="sng" dirty="0"/>
              <a:t>перед клієнтами за шкоду, завдану через помилку або необережність</a:t>
            </a:r>
            <a:r>
              <a:rPr lang="uk-UA" sz="1300" u="sng" dirty="0"/>
              <a:t> </a:t>
            </a:r>
            <a:r>
              <a:rPr lang="x-none" sz="1300" u="sng" dirty="0"/>
              <a:t>посередника, несе страховик чи перестраховик</a:t>
            </a:r>
            <a:r>
              <a:rPr lang="x-none" sz="1300" dirty="0"/>
              <a:t>.</a:t>
            </a:r>
          </a:p>
          <a:p>
            <a:pPr algn="just"/>
            <a:endParaRPr lang="x-none" sz="1300" dirty="0"/>
          </a:p>
          <a:p>
            <a:pPr algn="just"/>
            <a:r>
              <a:rPr lang="x-none" sz="1300" dirty="0"/>
              <a:t>Страховий агент - фізична особа, </a:t>
            </a:r>
            <a:r>
              <a:rPr lang="x-none" sz="1300"/>
              <a:t>додатковий </a:t>
            </a:r>
            <a:r>
              <a:rPr lang="x-none" sz="1300" smtClean="0"/>
              <a:t>агент</a:t>
            </a:r>
            <a:r>
              <a:rPr lang="x-none" sz="1300" dirty="0"/>
              <a:t>, </a:t>
            </a:r>
            <a:r>
              <a:rPr lang="x-none" sz="1300"/>
              <a:t>субагент </a:t>
            </a:r>
            <a:r>
              <a:rPr lang="uk-UA" sz="1300" dirty="0" smtClean="0"/>
              <a:t>теж </a:t>
            </a:r>
            <a:r>
              <a:rPr lang="x-none" sz="1300" smtClean="0"/>
              <a:t>має </a:t>
            </a:r>
            <a:r>
              <a:rPr lang="x-none" sz="1300" dirty="0"/>
              <a:t>право укласти договір</a:t>
            </a:r>
            <a:r>
              <a:rPr lang="uk-UA" sz="1300" dirty="0"/>
              <a:t> </a:t>
            </a:r>
            <a:r>
              <a:rPr lang="x-none" sz="1300" dirty="0"/>
              <a:t>страхування відповідальності страхових посередників.</a:t>
            </a:r>
          </a:p>
          <a:p>
            <a:pPr algn="just"/>
            <a:r>
              <a:rPr lang="x-none" sz="1300" u="sng" dirty="0"/>
              <a:t>Якщо такого договору немає</a:t>
            </a:r>
            <a:r>
              <a:rPr lang="x-none" sz="1300" dirty="0"/>
              <a:t>, відповідальність за шкоду третім особам через їхню помилку або</a:t>
            </a:r>
            <a:r>
              <a:rPr lang="uk-UA" sz="1300" dirty="0"/>
              <a:t> </a:t>
            </a:r>
            <a:r>
              <a:rPr lang="x-none" sz="1300" dirty="0"/>
              <a:t>необережність несе страховик, якщо інше не передбачено договором.</a:t>
            </a:r>
          </a:p>
          <a:p>
            <a:pPr algn="just"/>
            <a:endParaRPr lang="x-none" sz="1300" dirty="0"/>
          </a:p>
          <a:p>
            <a:pPr algn="just"/>
            <a:r>
              <a:rPr lang="x-none" sz="1300" dirty="0"/>
              <a:t>У разі співпраці страхового агента - фізичної особи або додаткового страхового агента з більше</a:t>
            </a:r>
            <a:r>
              <a:rPr lang="uk-UA" sz="1300" dirty="0"/>
              <a:t> </a:t>
            </a:r>
            <a:r>
              <a:rPr lang="x-none" sz="1300" dirty="0"/>
              <a:t>ніж одним</a:t>
            </a:r>
            <a:r>
              <a:rPr lang="uk-UA" sz="1300" dirty="0"/>
              <a:t> </a:t>
            </a:r>
            <a:r>
              <a:rPr lang="x-none" sz="1300" dirty="0"/>
              <a:t>страховиком відповідальність перед клієнтами за майнову шкоду, заподіяну третім особам</a:t>
            </a:r>
            <a:r>
              <a:rPr lang="uk-UA" sz="1300" dirty="0"/>
              <a:t> </a:t>
            </a:r>
            <a:r>
              <a:rPr lang="x-none" sz="1300" dirty="0"/>
              <a:t>внаслідок помилки або необережності такого посередника, несе страховик, страхові продукти якого</a:t>
            </a:r>
            <a:r>
              <a:rPr lang="uk-UA" sz="1300" dirty="0"/>
              <a:t> </a:t>
            </a:r>
            <a:r>
              <a:rPr lang="x-none" sz="1300" dirty="0"/>
              <a:t>реалізує такий посередник, якщо інше не визначено договором з таким страховиком.</a:t>
            </a:r>
          </a:p>
          <a:p>
            <a:pPr algn="just"/>
            <a:endParaRPr lang="x-none" sz="1300" dirty="0"/>
          </a:p>
          <a:p>
            <a:pPr algn="just"/>
            <a:r>
              <a:rPr lang="x-none" sz="1300" dirty="0"/>
              <a:t>Якщо страховий агент (фізособа) або додатковий агент працює з кількома страховиками,</a:t>
            </a:r>
            <a:r>
              <a:rPr lang="uk-UA" sz="1300" dirty="0"/>
              <a:t> </a:t>
            </a:r>
            <a:r>
              <a:rPr lang="x-none" sz="1300" dirty="0"/>
              <a:t>відповідальність за шкоду третім особам через його помилку або необережність несе той страховик,</a:t>
            </a:r>
            <a:r>
              <a:rPr lang="uk-UA" sz="1300" dirty="0"/>
              <a:t> </a:t>
            </a:r>
            <a:r>
              <a:rPr lang="x-none" sz="1300" dirty="0"/>
              <a:t>чий продукт реалізовував посередник, якщо інше не встановлено договором.</a:t>
            </a:r>
          </a:p>
        </p:txBody>
      </p:sp>
    </p:spTree>
    <p:extLst>
      <p:ext uri="{BB962C8B-B14F-4D97-AF65-F5344CB8AC3E}">
        <p14:creationId xmlns:p14="http://schemas.microsoft.com/office/powerpoint/2010/main" val="1458239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err="1">
                <a:solidFill>
                  <a:schemeClr val="bg1"/>
                </a:solidFill>
                <a:cs typeface="Times New Roman" pitchFamily="18" charset="0"/>
              </a:rPr>
              <a:t>Обов</a:t>
            </a:r>
            <a:r>
              <a:rPr lang="x-none" sz="2400" b="1" dirty="0"/>
              <a:t>’</a:t>
            </a:r>
            <a:r>
              <a:rPr lang="uk-UA" sz="2400" b="1" dirty="0" err="1"/>
              <a:t>язки</a:t>
            </a:r>
            <a:r>
              <a:rPr lang="uk-UA" sz="2400" b="1" dirty="0"/>
              <a:t> та відповідальність страховика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DED2A1A-DE7E-47F6-B16B-C82150471337}"/>
              </a:ext>
            </a:extLst>
          </p:cNvPr>
          <p:cNvSpPr txBox="1"/>
          <p:nvPr/>
        </p:nvSpPr>
        <p:spPr>
          <a:xfrm>
            <a:off x="272480" y="692696"/>
            <a:ext cx="9433048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sz="1600" dirty="0"/>
              <a:t>Страховик здійснює контроль актуальності переліку працівників з реалізації страхового агента та субагента, які</a:t>
            </a:r>
            <a:r>
              <a:rPr lang="uk-UA" sz="1600" dirty="0"/>
              <a:t> </a:t>
            </a:r>
            <a:r>
              <a:rPr lang="x-none" sz="1600" dirty="0"/>
              <a:t>реалізують його страхові продукти.</a:t>
            </a:r>
          </a:p>
          <a:p>
            <a:pPr algn="just"/>
            <a:endParaRPr lang="x-none" sz="1600" dirty="0"/>
          </a:p>
          <a:p>
            <a:pPr algn="just"/>
            <a:r>
              <a:rPr lang="x-none" sz="1600" dirty="0"/>
              <a:t>Страховик має право на реалізацію страхових продуктів інших страховиків відповідно до укладеного договору з</a:t>
            </a:r>
            <a:r>
              <a:rPr lang="uk-UA" sz="1600" dirty="0"/>
              <a:t> </a:t>
            </a:r>
            <a:r>
              <a:rPr lang="x-none" sz="1600" dirty="0"/>
              <a:t>урахуванням вимог ЗУ «Про страхування».</a:t>
            </a:r>
          </a:p>
          <a:p>
            <a:pPr algn="just"/>
            <a:endParaRPr lang="x-none" sz="1600" dirty="0"/>
          </a:p>
          <a:p>
            <a:pPr algn="just"/>
            <a:r>
              <a:rPr lang="x-none" sz="1600" dirty="0"/>
              <a:t>Страховик зобов’язаний </a:t>
            </a:r>
            <a:r>
              <a:rPr lang="x-none" sz="1600" b="1" dirty="0"/>
              <a:t>перевіряти відповідність своїх працівників з реалізації вимогам</a:t>
            </a:r>
            <a:r>
              <a:rPr lang="x-none" sz="1600" dirty="0"/>
              <a:t>, передбаченим статтею 73</a:t>
            </a:r>
            <a:r>
              <a:rPr lang="uk-UA" sz="1600" dirty="0"/>
              <a:t> </a:t>
            </a:r>
            <a:r>
              <a:rPr lang="x-none" sz="1600" dirty="0"/>
              <a:t>ЗУ «Про страхування».</a:t>
            </a:r>
          </a:p>
          <a:p>
            <a:pPr algn="just"/>
            <a:endParaRPr lang="x-none" sz="1600" dirty="0"/>
          </a:p>
          <a:p>
            <a:pPr algn="just"/>
            <a:r>
              <a:rPr lang="x-none" sz="1600" dirty="0"/>
              <a:t>Страховик зобов’язаний </a:t>
            </a:r>
            <a:r>
              <a:rPr lang="x-none" sz="1600" b="1" dirty="0"/>
              <a:t>забезпечувати організацію навчання своїх керівників з реалізації та працівників з</a:t>
            </a:r>
            <a:r>
              <a:rPr lang="uk-UA" sz="1600" b="1" dirty="0"/>
              <a:t> </a:t>
            </a:r>
            <a:r>
              <a:rPr lang="x-none" sz="1600" b="1" dirty="0"/>
              <a:t>реалізації та підвищення їхньої кваліфікації</a:t>
            </a:r>
            <a:r>
              <a:rPr lang="x-none" sz="1600" dirty="0"/>
              <a:t> у порядку, визначеному статтями 83 і</a:t>
            </a:r>
            <a:r>
              <a:rPr lang="uk-UA" sz="1600" dirty="0"/>
              <a:t> </a:t>
            </a:r>
            <a:r>
              <a:rPr lang="x-none" sz="1600" dirty="0"/>
              <a:t>84 ЗУ «Про страхування».</a:t>
            </a:r>
          </a:p>
          <a:p>
            <a:pPr algn="just"/>
            <a:endParaRPr lang="x-none" sz="1600" dirty="0"/>
          </a:p>
          <a:p>
            <a:pPr algn="just"/>
            <a:r>
              <a:rPr lang="x-none" sz="1600" dirty="0"/>
              <a:t>Страховик зобов’язаний </a:t>
            </a:r>
            <a:r>
              <a:rPr lang="x-none" sz="1600" b="1" dirty="0"/>
              <a:t>здійснювати контроль за дотриманням своїми працівниками з</a:t>
            </a:r>
            <a:r>
              <a:rPr lang="uk-UA" sz="1600" b="1" dirty="0"/>
              <a:t> </a:t>
            </a:r>
            <a:r>
              <a:rPr lang="x-none" sz="1600" b="1" dirty="0"/>
              <a:t>реалізації вимог</a:t>
            </a:r>
            <a:r>
              <a:rPr lang="x-none" sz="1600" dirty="0"/>
              <a:t>, визначених</a:t>
            </a:r>
            <a:r>
              <a:rPr lang="uk-UA" sz="1600" dirty="0"/>
              <a:t> </a:t>
            </a:r>
            <a:r>
              <a:rPr lang="x-none" sz="1600" dirty="0"/>
              <a:t>цим Законом, протягом усього строку дії трудових відносин з такими особами.</a:t>
            </a:r>
          </a:p>
          <a:p>
            <a:pPr algn="just"/>
            <a:endParaRPr lang="x-none" sz="1600" dirty="0"/>
          </a:p>
          <a:p>
            <a:pPr algn="just"/>
            <a:r>
              <a:rPr lang="x-none" sz="1600" dirty="0"/>
              <a:t>Страховик зобов’язаний </a:t>
            </a:r>
            <a:r>
              <a:rPr lang="x-none" sz="1600" b="1" dirty="0"/>
              <a:t>затвердити, запровадити та регулярно переглядати внутрішні політики</a:t>
            </a:r>
            <a:r>
              <a:rPr lang="uk-UA" sz="1600" b="1" dirty="0"/>
              <a:t> </a:t>
            </a:r>
            <a:r>
              <a:rPr lang="x-none" sz="1600" b="1" dirty="0"/>
              <a:t>та процедури</a:t>
            </a:r>
            <a:r>
              <a:rPr lang="x-none" sz="1600" dirty="0"/>
              <a:t> щодо</a:t>
            </a:r>
            <a:r>
              <a:rPr lang="uk-UA" sz="1600" dirty="0"/>
              <a:t> </a:t>
            </a:r>
            <a:r>
              <a:rPr lang="x-none" sz="1600" dirty="0"/>
              <a:t>реалізації страхових та перестрахових продуктів його керівниками з реалізації та працівниками з реалізації.</a:t>
            </a:r>
          </a:p>
          <a:p>
            <a:pPr algn="just"/>
            <a:endParaRPr lang="x-none" sz="1600" dirty="0"/>
          </a:p>
          <a:p>
            <a:pPr algn="just"/>
            <a:r>
              <a:rPr lang="uk-UA" sz="1600" b="1" dirty="0">
                <a:solidFill>
                  <a:srgbClr val="C00000"/>
                </a:solidFill>
              </a:rPr>
              <a:t>Важливо: </a:t>
            </a:r>
            <a:r>
              <a:rPr lang="x-none" sz="1600" dirty="0"/>
              <a:t>Страховик несе відповідальність перед клієнтами за виконання умов договору страхування</a:t>
            </a:r>
            <a:r>
              <a:rPr lang="uk-UA" sz="1600" dirty="0"/>
              <a:t> </a:t>
            </a:r>
            <a:r>
              <a:rPr lang="x-none" sz="1600" dirty="0"/>
              <a:t>та/або перестрахування</a:t>
            </a:r>
            <a:r>
              <a:rPr lang="uk-UA" sz="1600" dirty="0"/>
              <a:t> </a:t>
            </a:r>
            <a:r>
              <a:rPr lang="x-none" sz="1600" dirty="0"/>
              <a:t>у разі допущення помилок або необережності його працівниками з реалізації.</a:t>
            </a:r>
          </a:p>
        </p:txBody>
      </p:sp>
    </p:spTree>
    <p:extLst>
      <p:ext uri="{BB962C8B-B14F-4D97-AF65-F5344CB8AC3E}">
        <p14:creationId xmlns:p14="http://schemas.microsoft.com/office/powerpoint/2010/main" val="616488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err="1">
                <a:solidFill>
                  <a:schemeClr val="bg1"/>
                </a:solidFill>
                <a:cs typeface="Times New Roman" pitchFamily="18" charset="0"/>
              </a:rPr>
              <a:t>Обов</a:t>
            </a:r>
            <a:r>
              <a:rPr lang="x-none" sz="2400" b="1" dirty="0"/>
              <a:t>’</a:t>
            </a:r>
            <a:r>
              <a:rPr lang="uk-UA" sz="2400" b="1" dirty="0" err="1"/>
              <a:t>язки</a:t>
            </a:r>
            <a:r>
              <a:rPr lang="uk-UA" sz="2400" b="1" dirty="0"/>
              <a:t> та відповідальність страховика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CCF962A-49FC-4FF7-BFD1-85A5A3FE8BBC}"/>
              </a:ext>
            </a:extLst>
          </p:cNvPr>
          <p:cNvSpPr txBox="1"/>
          <p:nvPr/>
        </p:nvSpPr>
        <p:spPr>
          <a:xfrm>
            <a:off x="308484" y="804549"/>
            <a:ext cx="928903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sz="1800" dirty="0"/>
              <a:t>Страховик зобов’язаний </a:t>
            </a:r>
            <a:r>
              <a:rPr lang="x-none" sz="1800" b="1" dirty="0"/>
              <a:t>контролювати відповідність діяльності страхового агента, його керівників та працівників,</a:t>
            </a:r>
            <a:r>
              <a:rPr lang="uk-UA" sz="1800" b="1" dirty="0"/>
              <a:t> </a:t>
            </a:r>
            <a:r>
              <a:rPr lang="x-none" sz="1800" b="1" dirty="0"/>
              <a:t>додаткового страхового агента, його керівників, субагента, його керівників та працівників</a:t>
            </a:r>
            <a:r>
              <a:rPr lang="x-none" sz="1800" dirty="0"/>
              <a:t> вимогам Закону та</a:t>
            </a:r>
            <a:r>
              <a:rPr lang="uk-UA" sz="1800" dirty="0"/>
              <a:t> </a:t>
            </a:r>
            <a:r>
              <a:rPr lang="x-none" sz="1800" dirty="0"/>
              <a:t>інших актів законодавства протягом дії договору з таким посередником.</a:t>
            </a:r>
          </a:p>
          <a:p>
            <a:pPr algn="just"/>
            <a:endParaRPr lang="x-none" sz="1800" dirty="0"/>
          </a:p>
          <a:p>
            <a:pPr algn="just"/>
            <a:r>
              <a:rPr lang="x-none" sz="1800" dirty="0"/>
              <a:t>Страховик зобов’язаний </a:t>
            </a:r>
            <a:r>
              <a:rPr lang="x-none" sz="1800" b="1" dirty="0"/>
              <a:t>розробити, затвердити, запровадити та регулярно переглядати свої внутрішні політики</a:t>
            </a:r>
            <a:r>
              <a:rPr lang="uk-UA" sz="1800" dirty="0"/>
              <a:t> </a:t>
            </a:r>
            <a:r>
              <a:rPr lang="x-none" sz="1800" dirty="0"/>
              <a:t>(процедури, положення) щодо порядку взаємодії та співпраці із</a:t>
            </a:r>
            <a:r>
              <a:rPr lang="uk-UA" sz="1800" dirty="0"/>
              <a:t> </a:t>
            </a:r>
            <a:r>
              <a:rPr lang="x-none" sz="1800" dirty="0"/>
              <a:t>страховими агентами, додатковими страховими</a:t>
            </a:r>
            <a:r>
              <a:rPr lang="uk-UA" sz="1800" dirty="0"/>
              <a:t> </a:t>
            </a:r>
            <a:r>
              <a:rPr lang="x-none" sz="1800" dirty="0"/>
              <a:t>агентами, субагентами.</a:t>
            </a:r>
          </a:p>
          <a:p>
            <a:pPr algn="just"/>
            <a:endParaRPr lang="x-none" sz="1800" dirty="0"/>
          </a:p>
          <a:p>
            <a:pPr algn="just"/>
            <a:r>
              <a:rPr lang="x-none" sz="1800" b="1" i="1" dirty="0"/>
              <a:t>Внутрішні політики (процедури, положення) страховика, повинні включати, зокрема: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x-none" sz="1800" dirty="0"/>
              <a:t>правила роботи зі страховими агентами, додатковими страховими агентами та</a:t>
            </a:r>
            <a:r>
              <a:rPr lang="uk-UA" sz="1800" dirty="0"/>
              <a:t> </a:t>
            </a:r>
            <a:r>
              <a:rPr lang="x-none" sz="1800" dirty="0"/>
              <a:t>субагентами, порядок укладення</a:t>
            </a:r>
            <a:r>
              <a:rPr lang="uk-UA" sz="1800" dirty="0"/>
              <a:t> </a:t>
            </a:r>
            <a:r>
              <a:rPr lang="x-none" sz="1800" dirty="0"/>
              <a:t>та розірвання договорів.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x-none" sz="1800" dirty="0"/>
              <a:t>порядок внесення та змін до записів у Реєстрі посередників.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x-none" sz="1800" dirty="0"/>
              <a:t>порядок моніторингу відповідності вимогам Закону та оновлення інформації в Реєстрі.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x-none" sz="1800" dirty="0"/>
              <a:t>порядок організації навчання та підвищення кваліфікації страхових агентів, їх керівників і</a:t>
            </a:r>
            <a:r>
              <a:rPr lang="uk-UA" sz="1800" dirty="0"/>
              <a:t> </a:t>
            </a:r>
            <a:r>
              <a:rPr lang="x-none" sz="1800" dirty="0"/>
              <a:t>працівників.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x-none" sz="1800" dirty="0"/>
              <a:t>порядок контролю за дотриманням законодавства та реагування на порушення.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x-none" sz="1800" dirty="0"/>
              <a:t>порядок нарахування та виплати винагороди за реалізацію страхових агентів та</a:t>
            </a:r>
            <a:r>
              <a:rPr lang="uk-UA" sz="1800" dirty="0"/>
              <a:t> </a:t>
            </a:r>
            <a:r>
              <a:rPr lang="x-none" sz="1800" dirty="0"/>
              <a:t>додаткових агентів.</a:t>
            </a:r>
          </a:p>
        </p:txBody>
      </p:sp>
    </p:spTree>
    <p:extLst>
      <p:ext uri="{BB962C8B-B14F-4D97-AF65-F5344CB8AC3E}">
        <p14:creationId xmlns:p14="http://schemas.microsoft.com/office/powerpoint/2010/main" val="517473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Методологічна база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BF4AE776-11B1-4B05-A53A-7BDBABFE0F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1541823"/>
              </p:ext>
            </p:extLst>
          </p:nvPr>
        </p:nvGraphicFramePr>
        <p:xfrm>
          <a:off x="344488" y="692696"/>
          <a:ext cx="921702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2114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Про страхових брокерів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B5D3E42-4882-4BF1-A531-EC4EFC5EEA67}"/>
              </a:ext>
            </a:extLst>
          </p:cNvPr>
          <p:cNvSpPr txBox="1"/>
          <p:nvPr/>
        </p:nvSpPr>
        <p:spPr>
          <a:xfrm>
            <a:off x="123152" y="595092"/>
            <a:ext cx="9433048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sz="1600" dirty="0"/>
              <a:t>Страхові та/або перестрахові брокери здійснюють діяльність з надання посередницьких послуг у страхуванні та/або</a:t>
            </a:r>
            <a:r>
              <a:rPr lang="uk-UA" sz="1600" dirty="0"/>
              <a:t> </a:t>
            </a:r>
            <a:r>
              <a:rPr lang="x-none" sz="1600" dirty="0"/>
              <a:t>перестрахуванні як виключний вид діяльності не раніше дати внесення їх в Реєстр </a:t>
            </a:r>
            <a:r>
              <a:rPr lang="x-none" sz="1600"/>
              <a:t>посередників</a:t>
            </a:r>
            <a:r>
              <a:rPr lang="x-none" sz="1600" smtClean="0"/>
              <a:t>.</a:t>
            </a:r>
            <a:endParaRPr lang="uk-UA" sz="1600" dirty="0" smtClean="0"/>
          </a:p>
          <a:p>
            <a:pPr algn="just"/>
            <a:endParaRPr lang="uk-UA" sz="1600" dirty="0"/>
          </a:p>
          <a:p>
            <a:pPr algn="just"/>
            <a:r>
              <a:rPr lang="ru-RU" sz="1600" dirty="0" err="1"/>
              <a:t>Страховий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перестраховий</a:t>
            </a:r>
            <a:r>
              <a:rPr lang="ru-RU" sz="1600" dirty="0"/>
              <a:t> брокер </a:t>
            </a:r>
            <a:r>
              <a:rPr lang="ru-RU" sz="1600" dirty="0" err="1"/>
              <a:t>здійснює</a:t>
            </a:r>
            <a:r>
              <a:rPr lang="ru-RU" sz="1600" dirty="0"/>
              <a:t> свою </a:t>
            </a:r>
            <a:r>
              <a:rPr lang="ru-RU" sz="1600" dirty="0" err="1"/>
              <a:t>діяльність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власного</a:t>
            </a:r>
            <a:r>
              <a:rPr lang="ru-RU" sz="1600" dirty="0"/>
              <a:t> </a:t>
            </a:r>
            <a:r>
              <a:rPr lang="ru-RU" sz="1600" dirty="0" err="1"/>
              <a:t>імені</a:t>
            </a:r>
            <a:r>
              <a:rPr lang="ru-RU" sz="1600" dirty="0"/>
              <a:t> та в </a:t>
            </a:r>
            <a:r>
              <a:rPr lang="ru-RU" sz="1600" dirty="0" err="1"/>
              <a:t>інтересах</a:t>
            </a:r>
            <a:r>
              <a:rPr lang="ru-RU" sz="1600" dirty="0"/>
              <a:t> </a:t>
            </a:r>
            <a:r>
              <a:rPr lang="ru-RU" sz="1600" dirty="0" err="1"/>
              <a:t>клієнта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укладеного</a:t>
            </a:r>
            <a:r>
              <a:rPr lang="ru-RU" sz="1600" dirty="0"/>
              <a:t> договору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законодавства</a:t>
            </a:r>
            <a:r>
              <a:rPr lang="ru-RU" sz="1600" dirty="0"/>
              <a:t> </a:t>
            </a:r>
            <a:r>
              <a:rPr lang="ru-RU" sz="1600" dirty="0" err="1"/>
              <a:t>України</a:t>
            </a:r>
            <a:r>
              <a:rPr lang="ru-RU" sz="1600" dirty="0"/>
              <a:t> та </a:t>
            </a:r>
            <a:r>
              <a:rPr lang="ru-RU" sz="1600" dirty="0" err="1"/>
              <a:t>міжнародного</a:t>
            </a:r>
            <a:r>
              <a:rPr lang="ru-RU" sz="1600" dirty="0"/>
              <a:t> права. </a:t>
            </a:r>
            <a:r>
              <a:rPr lang="ru-RU" sz="1600" dirty="0" err="1"/>
              <a:t>Договір</a:t>
            </a:r>
            <a:r>
              <a:rPr lang="ru-RU" sz="1600" dirty="0"/>
              <a:t> </a:t>
            </a:r>
            <a:r>
              <a:rPr lang="ru-RU" sz="1600" dirty="0" err="1"/>
              <a:t>між</a:t>
            </a:r>
            <a:r>
              <a:rPr lang="ru-RU" sz="1600" dirty="0"/>
              <a:t> брокером та </a:t>
            </a:r>
            <a:r>
              <a:rPr lang="ru-RU" sz="1600" dirty="0" err="1"/>
              <a:t>клієнтом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страховиком/</a:t>
            </a:r>
            <a:r>
              <a:rPr lang="ru-RU" sz="1600" dirty="0" err="1"/>
              <a:t>перестраховиком</a:t>
            </a:r>
            <a:r>
              <a:rPr lang="ru-RU" sz="1600" dirty="0"/>
              <a:t> </a:t>
            </a:r>
            <a:r>
              <a:rPr lang="ru-RU" sz="1600" dirty="0" err="1"/>
              <a:t>набирає</a:t>
            </a:r>
            <a:r>
              <a:rPr lang="ru-RU" sz="1600" dirty="0"/>
              <a:t> </a:t>
            </a:r>
            <a:r>
              <a:rPr lang="ru-RU" sz="1600" dirty="0" err="1"/>
              <a:t>чинності</a:t>
            </a:r>
            <a:r>
              <a:rPr lang="ru-RU" sz="1600" dirty="0"/>
              <a:t> не </a:t>
            </a:r>
            <a:r>
              <a:rPr lang="ru-RU" sz="1600" dirty="0" err="1"/>
              <a:t>раніше</a:t>
            </a:r>
            <a:r>
              <a:rPr lang="ru-RU" sz="1600" dirty="0"/>
              <a:t> </a:t>
            </a:r>
            <a:r>
              <a:rPr lang="ru-RU" sz="1600" dirty="0" err="1"/>
              <a:t>ніж</a:t>
            </a:r>
            <a:r>
              <a:rPr lang="ru-RU" sz="1600" dirty="0"/>
              <a:t> </a:t>
            </a:r>
            <a:r>
              <a:rPr lang="ru-RU" sz="1600" dirty="0" err="1"/>
              <a:t>після</a:t>
            </a:r>
            <a:r>
              <a:rPr lang="ru-RU" sz="1600" dirty="0"/>
              <a:t> </a:t>
            </a:r>
            <a:r>
              <a:rPr lang="ru-RU" sz="1600" dirty="0" err="1"/>
              <a:t>внесення</a:t>
            </a:r>
            <a:r>
              <a:rPr lang="ru-RU" sz="1600" dirty="0"/>
              <a:t> </a:t>
            </a:r>
            <a:r>
              <a:rPr lang="ru-RU" sz="1600" dirty="0" err="1"/>
              <a:t>запису</a:t>
            </a:r>
            <a:r>
              <a:rPr lang="ru-RU" sz="1600" dirty="0"/>
              <a:t> про брокера до </a:t>
            </a:r>
            <a:r>
              <a:rPr lang="ru-RU" sz="1600" dirty="0" err="1"/>
              <a:t>Реєстру</a:t>
            </a:r>
            <a:r>
              <a:rPr lang="ru-RU" sz="1600" dirty="0"/>
              <a:t> </a:t>
            </a:r>
            <a:r>
              <a:rPr lang="ru-RU" sz="1600" dirty="0" err="1"/>
              <a:t>посередників</a:t>
            </a:r>
            <a:r>
              <a:rPr lang="ru-RU" sz="1600" dirty="0"/>
              <a:t>.</a:t>
            </a:r>
          </a:p>
          <a:p>
            <a:pPr algn="just"/>
            <a:endParaRPr lang="x-none" sz="1600" dirty="0"/>
          </a:p>
          <a:p>
            <a:pPr algn="just"/>
            <a:r>
              <a:rPr lang="x-none" sz="1600" dirty="0"/>
              <a:t>Дозволяється суміщення діяльності страхового та перестрахового брокера однією юридичною особою, представництвом</a:t>
            </a:r>
            <a:r>
              <a:rPr lang="uk-UA" sz="1600" dirty="0"/>
              <a:t> </a:t>
            </a:r>
            <a:r>
              <a:rPr lang="x-none" sz="1600" dirty="0"/>
              <a:t>страхового або перестрахового брокера - нерезидента.</a:t>
            </a:r>
          </a:p>
          <a:p>
            <a:pPr algn="just"/>
            <a:endParaRPr lang="uk-UA" sz="1600" dirty="0" smtClean="0"/>
          </a:p>
          <a:p>
            <a:pPr algn="just"/>
            <a:r>
              <a:rPr lang="x-none" sz="1600"/>
              <a:t>Страховий брокер може виплатити клієнту страхове відшкодування з власних коштів до отримання виплати від страховика, з</a:t>
            </a:r>
            <a:r>
              <a:rPr lang="uk-UA" sz="1600" dirty="0"/>
              <a:t> </a:t>
            </a:r>
            <a:r>
              <a:rPr lang="x-none" sz="1600"/>
              <a:t>подальшою компенсацією цих витрат від страховика.</a:t>
            </a:r>
            <a:endParaRPr lang="uk-UA" sz="1600" dirty="0"/>
          </a:p>
          <a:p>
            <a:pPr algn="just"/>
            <a:endParaRPr lang="x-none" sz="1600" dirty="0"/>
          </a:p>
          <a:p>
            <a:pPr algn="just"/>
            <a:r>
              <a:rPr lang="x-none" sz="1600" smtClean="0"/>
              <a:t>Страховий </a:t>
            </a:r>
            <a:r>
              <a:rPr lang="x-none" sz="1600" dirty="0"/>
              <a:t>та/або перестраховий брокер має право надавати консультації та/або допомогу клієнту при виконанні страховиком</a:t>
            </a:r>
            <a:r>
              <a:rPr lang="uk-UA" sz="1600" dirty="0"/>
              <a:t> </a:t>
            </a:r>
            <a:r>
              <a:rPr lang="x-none" sz="1600" dirty="0"/>
              <a:t>та/або перестраховиком договору страхування та/або перестрахування, визначену в договорі.</a:t>
            </a:r>
          </a:p>
          <a:p>
            <a:pPr algn="just"/>
            <a:endParaRPr lang="uk-UA" sz="1600" dirty="0"/>
          </a:p>
          <a:p>
            <a:pPr algn="just"/>
            <a:r>
              <a:rPr lang="ru-RU" sz="1600" dirty="0" err="1"/>
              <a:t>Страховий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перестраховий</a:t>
            </a:r>
            <a:r>
              <a:rPr lang="ru-RU" sz="1600" dirty="0"/>
              <a:t> брокер </a:t>
            </a:r>
            <a:r>
              <a:rPr lang="ru-RU" sz="1600" dirty="0" err="1"/>
              <a:t>має</a:t>
            </a:r>
            <a:r>
              <a:rPr lang="ru-RU" sz="1600" dirty="0"/>
              <a:t> право </a:t>
            </a:r>
            <a:r>
              <a:rPr lang="ru-RU" sz="1600" dirty="0" err="1"/>
              <a:t>надавати</a:t>
            </a:r>
            <a:r>
              <a:rPr lang="ru-RU" sz="1600" dirty="0"/>
              <a:t> </a:t>
            </a:r>
            <a:r>
              <a:rPr lang="ru-RU" sz="1600" dirty="0" err="1"/>
              <a:t>інші</a:t>
            </a:r>
            <a:r>
              <a:rPr lang="ru-RU" sz="1600" dirty="0"/>
              <a:t> </a:t>
            </a:r>
            <a:r>
              <a:rPr lang="ru-RU" sz="1600" dirty="0" err="1"/>
              <a:t>посередницькі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, </a:t>
            </a:r>
            <a:r>
              <a:rPr lang="ru-RU" sz="1600" dirty="0" err="1"/>
              <a:t>такі</a:t>
            </a:r>
            <a:r>
              <a:rPr lang="ru-RU" sz="1600" dirty="0"/>
              <a:t> як </a:t>
            </a:r>
            <a:r>
              <a:rPr lang="ru-RU" sz="1600" dirty="0" err="1"/>
              <a:t>консультування</a:t>
            </a:r>
            <a:r>
              <a:rPr lang="ru-RU" sz="1600" dirty="0"/>
              <a:t>, </a:t>
            </a:r>
            <a:r>
              <a:rPr lang="ru-RU" sz="1600" dirty="0" err="1"/>
              <a:t>навчання</a:t>
            </a:r>
            <a:r>
              <a:rPr lang="ru-RU" sz="1600" dirty="0"/>
              <a:t> та </a:t>
            </a:r>
            <a:r>
              <a:rPr lang="ru-RU" sz="1600" dirty="0" err="1"/>
              <a:t>експертно-інформаційні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 з </a:t>
            </a:r>
            <a:r>
              <a:rPr lang="ru-RU" sz="1600" dirty="0" err="1"/>
              <a:t>оцінки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 і </a:t>
            </a:r>
            <a:r>
              <a:rPr lang="ru-RU" sz="1600" dirty="0" err="1"/>
              <a:t>збитків</a:t>
            </a:r>
            <a:r>
              <a:rPr lang="ru-RU" sz="1600" dirty="0"/>
              <a:t>, на </a:t>
            </a:r>
            <a:r>
              <a:rPr lang="ru-RU" sz="1600" dirty="0" err="1"/>
              <a:t>основі</a:t>
            </a:r>
            <a:r>
              <a:rPr lang="ru-RU" sz="1600" dirty="0"/>
              <a:t> договору з страховиком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перестраховиком</a:t>
            </a:r>
            <a:r>
              <a:rPr lang="ru-RU" sz="1600" dirty="0"/>
              <a:t> за </a:t>
            </a:r>
            <a:r>
              <a:rPr lang="ru-RU" sz="1600" dirty="0" err="1"/>
              <a:t>винагороду</a:t>
            </a:r>
            <a:r>
              <a:rPr lang="ru-RU" sz="1600" dirty="0"/>
              <a:t>.</a:t>
            </a:r>
            <a:endParaRPr lang="x-none" sz="1600" dirty="0"/>
          </a:p>
        </p:txBody>
      </p:sp>
    </p:spTree>
    <p:extLst>
      <p:ext uri="{BB962C8B-B14F-4D97-AF65-F5344CB8AC3E}">
        <p14:creationId xmlns:p14="http://schemas.microsoft.com/office/powerpoint/2010/main" val="3581432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err="1">
                <a:solidFill>
                  <a:schemeClr val="bg1"/>
                </a:solidFill>
                <a:cs typeface="Times New Roman" pitchFamily="18" charset="0"/>
              </a:rPr>
              <a:t>Обов</a:t>
            </a:r>
            <a:r>
              <a:rPr lang="x-none" sz="2400" b="1" dirty="0"/>
              <a:t>’</a:t>
            </a:r>
            <a:r>
              <a:rPr lang="uk-UA" sz="2400" b="1" dirty="0" err="1"/>
              <a:t>язки</a:t>
            </a: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 страхового брокера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8EB1EEB-48A8-49E3-816B-40994B4B82F6}"/>
              </a:ext>
            </a:extLst>
          </p:cNvPr>
          <p:cNvSpPr txBox="1"/>
          <p:nvPr/>
        </p:nvSpPr>
        <p:spPr>
          <a:xfrm>
            <a:off x="416496" y="695703"/>
            <a:ext cx="9145016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b="1" dirty="0" err="1">
                <a:solidFill>
                  <a:srgbClr val="FF0000"/>
                </a:solidFill>
              </a:rPr>
              <a:t>Страховий</a:t>
            </a:r>
            <a:r>
              <a:rPr lang="ru-RU" sz="1600" b="1" dirty="0">
                <a:solidFill>
                  <a:srgbClr val="FF0000"/>
                </a:solidFill>
              </a:rPr>
              <a:t> та/</a:t>
            </a:r>
            <a:r>
              <a:rPr lang="ru-RU" sz="1600" b="1" dirty="0" err="1">
                <a:solidFill>
                  <a:srgbClr val="FF0000"/>
                </a:solidFill>
              </a:rPr>
              <a:t>або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перестраховий</a:t>
            </a:r>
            <a:r>
              <a:rPr lang="ru-RU" sz="1600" b="1" dirty="0">
                <a:solidFill>
                  <a:srgbClr val="FF0000"/>
                </a:solidFill>
              </a:rPr>
              <a:t> брокер - </a:t>
            </a:r>
            <a:r>
              <a:rPr lang="ru-RU" sz="1600" b="1" dirty="0" err="1">
                <a:solidFill>
                  <a:srgbClr val="FF0000"/>
                </a:solidFill>
              </a:rPr>
              <a:t>фізична</a:t>
            </a:r>
            <a:r>
              <a:rPr lang="ru-RU" sz="1600" b="1" dirty="0">
                <a:solidFill>
                  <a:srgbClr val="FF0000"/>
                </a:solidFill>
              </a:rPr>
              <a:t> особа-</a:t>
            </a:r>
            <a:r>
              <a:rPr lang="ru-RU" sz="1600" b="1" dirty="0" err="1">
                <a:solidFill>
                  <a:srgbClr val="FF0000"/>
                </a:solidFill>
              </a:rPr>
              <a:t>підприємець</a:t>
            </a:r>
            <a:r>
              <a:rPr lang="ru-RU" sz="1600" b="1" dirty="0">
                <a:solidFill>
                  <a:srgbClr val="FF0000"/>
                </a:solidFill>
              </a:rPr>
              <a:t> та </a:t>
            </a:r>
            <a:r>
              <a:rPr lang="ru-RU" sz="1600" b="1" dirty="0" err="1">
                <a:solidFill>
                  <a:srgbClr val="FF0000"/>
                </a:solidFill>
              </a:rPr>
              <a:t>керівники</a:t>
            </a:r>
            <a:r>
              <a:rPr lang="ru-RU" sz="1600" b="1" dirty="0">
                <a:solidFill>
                  <a:srgbClr val="FF0000"/>
                </a:solidFill>
              </a:rPr>
              <a:t> брокера - </a:t>
            </a:r>
            <a:r>
              <a:rPr lang="ru-RU" sz="1600" b="1" dirty="0" err="1">
                <a:solidFill>
                  <a:srgbClr val="FF0000"/>
                </a:solidFill>
              </a:rPr>
              <a:t>юридичної</a:t>
            </a:r>
            <a:r>
              <a:rPr lang="ru-RU" sz="1600" b="1" dirty="0">
                <a:solidFill>
                  <a:srgbClr val="FF0000"/>
                </a:solidFill>
              </a:rPr>
              <a:t> особи </a:t>
            </a:r>
            <a:r>
              <a:rPr lang="ru-RU" sz="1600" b="1" dirty="0" err="1">
                <a:solidFill>
                  <a:srgbClr val="FF0000"/>
                </a:solidFill>
              </a:rPr>
              <a:t>зобов’язані</a:t>
            </a:r>
            <a:r>
              <a:rPr lang="ru-RU" sz="1600" b="1" dirty="0">
                <a:solidFill>
                  <a:srgbClr val="FF0000"/>
                </a:solidFill>
              </a:rPr>
              <a:t>:</a:t>
            </a:r>
          </a:p>
          <a:p>
            <a:pPr algn="just"/>
            <a:endParaRPr lang="uk-UA" sz="14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 err="1" smtClean="0"/>
              <a:t>Мати</a:t>
            </a:r>
            <a:r>
              <a:rPr lang="ru-RU" sz="1400" dirty="0" smtClean="0"/>
              <a:t> </a:t>
            </a:r>
            <a:r>
              <a:rPr lang="ru-RU" sz="1400" dirty="0" err="1"/>
              <a:t>знання</a:t>
            </a:r>
            <a:r>
              <a:rPr lang="ru-RU" sz="1400" dirty="0"/>
              <a:t>, </a:t>
            </a:r>
            <a:r>
              <a:rPr lang="ru-RU" sz="1400" dirty="0" err="1"/>
              <a:t>необхідні</a:t>
            </a:r>
            <a:r>
              <a:rPr lang="ru-RU" sz="1400" dirty="0"/>
              <a:t> для </a:t>
            </a:r>
            <a:r>
              <a:rPr lang="ru-RU" sz="1400" dirty="0" err="1"/>
              <a:t>укладення</a:t>
            </a:r>
            <a:r>
              <a:rPr lang="ru-RU" sz="1400" dirty="0"/>
              <a:t> договору </a:t>
            </a:r>
            <a:r>
              <a:rPr lang="ru-RU" sz="1400" dirty="0" err="1"/>
              <a:t>страхування</a:t>
            </a:r>
            <a:r>
              <a:rPr lang="ru-RU" sz="1400" dirty="0"/>
              <a:t> та/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перестрахування</a:t>
            </a:r>
            <a:r>
              <a:rPr lang="ru-RU" sz="1400" dirty="0"/>
              <a:t>, </a:t>
            </a:r>
            <a:r>
              <a:rPr lang="ru-RU" sz="1400" dirty="0" err="1"/>
              <a:t>зокрема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умов, </a:t>
            </a:r>
            <a:r>
              <a:rPr lang="ru-RU" sz="1400" dirty="0" err="1"/>
              <a:t>пропонованих</a:t>
            </a:r>
            <a:r>
              <a:rPr lang="ru-RU" sz="1400" dirty="0"/>
              <a:t> страховиками та </a:t>
            </a:r>
            <a:r>
              <a:rPr lang="ru-RU" sz="1400" dirty="0" err="1"/>
              <a:t>перестраховиками</a:t>
            </a:r>
            <a:r>
              <a:rPr lang="ru-RU" sz="1400" dirty="0"/>
              <a:t>;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ru-RU" sz="14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/>
              <a:t>П</a:t>
            </a:r>
            <a:r>
              <a:rPr lang="ru-RU" sz="1400" dirty="0" smtClean="0"/>
              <a:t>ровести </a:t>
            </a:r>
            <a:r>
              <a:rPr lang="ru-RU" sz="1400" dirty="0" err="1"/>
              <a:t>порівняльний</a:t>
            </a:r>
            <a:r>
              <a:rPr lang="ru-RU" sz="1400" dirty="0"/>
              <a:t> </a:t>
            </a:r>
            <a:r>
              <a:rPr lang="ru-RU" sz="1400" dirty="0" err="1"/>
              <a:t>аналіз</a:t>
            </a:r>
            <a:r>
              <a:rPr lang="ru-RU" sz="1400" dirty="0"/>
              <a:t> умов </a:t>
            </a:r>
            <a:r>
              <a:rPr lang="ru-RU" sz="1400" dirty="0" err="1"/>
              <a:t>договорів</a:t>
            </a:r>
            <a:r>
              <a:rPr lang="ru-RU" sz="1400" dirty="0"/>
              <a:t> </a:t>
            </a:r>
            <a:r>
              <a:rPr lang="ru-RU" sz="1400" dirty="0" err="1"/>
              <a:t>страхування</a:t>
            </a:r>
            <a:r>
              <a:rPr lang="ru-RU" sz="1400" dirty="0"/>
              <a:t> </a:t>
            </a:r>
            <a:r>
              <a:rPr lang="ru-RU" sz="1400" dirty="0" err="1"/>
              <a:t>різних</a:t>
            </a:r>
            <a:r>
              <a:rPr lang="ru-RU" sz="1400" dirty="0"/>
              <a:t> </a:t>
            </a:r>
            <a:r>
              <a:rPr lang="ru-RU" sz="1400" dirty="0" err="1"/>
              <a:t>страховиків</a:t>
            </a:r>
            <a:r>
              <a:rPr lang="ru-RU" sz="1400" dirty="0"/>
              <a:t>, </a:t>
            </a:r>
            <a:r>
              <a:rPr lang="ru-RU" sz="1400" dirty="0" err="1"/>
              <a:t>надати</a:t>
            </a:r>
            <a:r>
              <a:rPr lang="ru-RU" sz="1400" dirty="0"/>
              <a:t> </a:t>
            </a:r>
            <a:r>
              <a:rPr lang="ru-RU" sz="1400" dirty="0" err="1"/>
              <a:t>клієнту</a:t>
            </a:r>
            <a:r>
              <a:rPr lang="ru-RU" sz="1400" dirty="0"/>
              <a:t> </a:t>
            </a:r>
            <a:r>
              <a:rPr lang="ru-RU" sz="1400" dirty="0" err="1"/>
              <a:t>необхідну</a:t>
            </a:r>
            <a:r>
              <a:rPr lang="ru-RU" sz="1400" dirty="0"/>
              <a:t> </a:t>
            </a:r>
            <a:r>
              <a:rPr lang="ru-RU" sz="1400" dirty="0" err="1"/>
              <a:t>інформацію</a:t>
            </a:r>
            <a:r>
              <a:rPr lang="ru-RU" sz="1400" dirty="0"/>
              <a:t>, </a:t>
            </a:r>
            <a:r>
              <a:rPr lang="ru-RU" sz="1400" dirty="0" err="1"/>
              <a:t>консультувати</a:t>
            </a:r>
            <a:r>
              <a:rPr lang="ru-RU" sz="1400" dirty="0"/>
              <a:t> </a:t>
            </a:r>
            <a:r>
              <a:rPr lang="ru-RU" sz="1400" dirty="0" err="1"/>
              <a:t>щодо</a:t>
            </a:r>
            <a:r>
              <a:rPr lang="ru-RU" sz="1400" dirty="0"/>
              <a:t> </a:t>
            </a:r>
            <a:r>
              <a:rPr lang="ru-RU" sz="1400" dirty="0" err="1"/>
              <a:t>вибору</a:t>
            </a:r>
            <a:r>
              <a:rPr lang="ru-RU" sz="1400" dirty="0"/>
              <a:t> страховика та/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перестраховика</a:t>
            </a:r>
            <a:r>
              <a:rPr lang="ru-RU" sz="1400" dirty="0"/>
              <a:t>, </a:t>
            </a:r>
            <a:r>
              <a:rPr lang="ru-RU" sz="1400" dirty="0" err="1"/>
              <a:t>узгодити</a:t>
            </a:r>
            <a:r>
              <a:rPr lang="ru-RU" sz="1400" dirty="0"/>
              <a:t> </a:t>
            </a:r>
            <a:r>
              <a:rPr lang="ru-RU" sz="1400" dirty="0" err="1"/>
              <a:t>умови</a:t>
            </a:r>
            <a:r>
              <a:rPr lang="ru-RU" sz="1400" dirty="0"/>
              <a:t> та строки </a:t>
            </a:r>
            <a:r>
              <a:rPr lang="ru-RU" sz="1400" dirty="0" err="1"/>
              <a:t>укладання</a:t>
            </a:r>
            <a:r>
              <a:rPr lang="ru-RU" sz="1400" dirty="0"/>
              <a:t> договору та </a:t>
            </a:r>
            <a:r>
              <a:rPr lang="ru-RU" sz="1400" dirty="0" err="1"/>
              <a:t>супроводжувати</a:t>
            </a:r>
            <a:r>
              <a:rPr lang="ru-RU" sz="1400" dirty="0"/>
              <a:t> </a:t>
            </a:r>
            <a:r>
              <a:rPr lang="ru-RU" sz="1400" dirty="0" err="1"/>
              <a:t>клієнта</a:t>
            </a:r>
            <a:r>
              <a:rPr lang="ru-RU" sz="1400" dirty="0"/>
              <a:t> у </a:t>
            </a:r>
            <a:r>
              <a:rPr lang="ru-RU" sz="1400" dirty="0" err="1"/>
              <a:t>процесі</a:t>
            </a:r>
            <a:r>
              <a:rPr lang="ru-RU" sz="1400" dirty="0"/>
              <a:t> </a:t>
            </a:r>
            <a:r>
              <a:rPr lang="ru-RU" sz="1400" dirty="0" err="1"/>
              <a:t>врегулювання</a:t>
            </a:r>
            <a:r>
              <a:rPr lang="ru-RU" sz="1400" dirty="0"/>
              <a:t> страхового </a:t>
            </a:r>
            <a:r>
              <a:rPr lang="ru-RU" sz="1400" dirty="0" err="1"/>
              <a:t>випадку</a:t>
            </a:r>
            <a:r>
              <a:rPr lang="ru-RU" sz="1400" dirty="0"/>
              <a:t> до </a:t>
            </a:r>
            <a:r>
              <a:rPr lang="ru-RU" sz="1400" dirty="0" err="1"/>
              <a:t>отримання</a:t>
            </a:r>
            <a:r>
              <a:rPr lang="ru-RU" sz="1400" dirty="0"/>
              <a:t> </a:t>
            </a:r>
            <a:r>
              <a:rPr lang="ru-RU" sz="1400" dirty="0" err="1"/>
              <a:t>страхової</a:t>
            </a:r>
            <a:r>
              <a:rPr lang="ru-RU" sz="1400" dirty="0"/>
              <a:t> </a:t>
            </a:r>
            <a:r>
              <a:rPr lang="ru-RU" sz="1400" dirty="0" err="1"/>
              <a:t>виплати</a:t>
            </a:r>
            <a:r>
              <a:rPr lang="ru-RU" sz="1400" dirty="0"/>
              <a:t>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ru-RU" sz="14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x-none" sz="1400" dirty="0"/>
              <a:t>При наданні посередницьких послуг у страхуванні та/або </a:t>
            </a:r>
            <a:r>
              <a:rPr lang="x-none" sz="1400"/>
              <a:t>перестрахуванні </a:t>
            </a:r>
            <a:r>
              <a:rPr lang="uk-UA" sz="1400" dirty="0" smtClean="0"/>
              <a:t>- </a:t>
            </a:r>
            <a:r>
              <a:rPr lang="x-none" sz="1400" smtClean="0"/>
              <a:t>відповідати </a:t>
            </a:r>
            <a:r>
              <a:rPr lang="x-none" sz="1400" dirty="0"/>
              <a:t>вимогам,</a:t>
            </a:r>
            <a:r>
              <a:rPr lang="uk-UA" sz="1400" dirty="0"/>
              <a:t> </a:t>
            </a:r>
            <a:r>
              <a:rPr lang="x-none" sz="1400" dirty="0"/>
              <a:t>встановленим статтею 73 ЗУ «Про страхування». Брокер зобов’язаний перевіряти відповідність</a:t>
            </a:r>
            <a:r>
              <a:rPr lang="uk-UA" sz="1400" dirty="0"/>
              <a:t> </a:t>
            </a:r>
            <a:r>
              <a:rPr lang="x-none" sz="1400" dirty="0"/>
              <a:t>своїх керівників і працівників цим вимогам.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x-none" sz="14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uk-UA" sz="1400" dirty="0" smtClean="0"/>
              <a:t>З</a:t>
            </a:r>
            <a:r>
              <a:rPr lang="x-none" sz="1400" smtClean="0"/>
              <a:t>абезпечувати </a:t>
            </a:r>
            <a:r>
              <a:rPr lang="x-none" sz="1400" dirty="0"/>
              <a:t>організацію навчання своїх</a:t>
            </a:r>
            <a:r>
              <a:rPr lang="uk-UA" sz="1400" dirty="0"/>
              <a:t> </a:t>
            </a:r>
            <a:r>
              <a:rPr lang="x-none" sz="1400" dirty="0"/>
              <a:t>керівників з реалізації та працівників з реалізації у порядку, визначеному статтями 83 і 84 Закону.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x-none" sz="14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uk-UA" sz="1400" dirty="0"/>
              <a:t>В</a:t>
            </a:r>
            <a:r>
              <a:rPr lang="x-none" sz="1400" smtClean="0"/>
              <a:t>ести </a:t>
            </a:r>
            <a:r>
              <a:rPr lang="x-none" sz="1400" dirty="0"/>
              <a:t>перелік своїх працівників з реалізації,</a:t>
            </a:r>
            <a:r>
              <a:rPr lang="uk-UA" sz="1400" dirty="0"/>
              <a:t> </a:t>
            </a:r>
            <a:r>
              <a:rPr lang="x-none" sz="1400" dirty="0"/>
              <a:t>до якого включається інформація про відповідність таких осіб вимогам, передбаченим статтями 73,</a:t>
            </a:r>
            <a:r>
              <a:rPr lang="uk-UA" sz="1400" dirty="0"/>
              <a:t> </a:t>
            </a:r>
            <a:r>
              <a:rPr lang="x-none" sz="1400" dirty="0"/>
              <a:t>83 і 84 ЗУ «Про страхування».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x-none" sz="1400" dirty="0"/>
          </a:p>
          <a:p>
            <a:pPr marL="285750" indent="-285750" algn="just">
              <a:buFont typeface="Wingdings" pitchFamily="2" charset="2"/>
              <a:buChar char="q"/>
            </a:pPr>
            <a:r>
              <a:rPr lang="uk-UA" sz="1400" dirty="0"/>
              <a:t>Н</a:t>
            </a:r>
            <a:r>
              <a:rPr lang="x-none" sz="1400" smtClean="0"/>
              <a:t>адавати </a:t>
            </a:r>
            <a:r>
              <a:rPr lang="x-none" sz="1400" dirty="0"/>
              <a:t>на вимогу Регулятора документи,</a:t>
            </a:r>
            <a:r>
              <a:rPr lang="uk-UA" sz="1400" dirty="0"/>
              <a:t> </a:t>
            </a:r>
            <a:r>
              <a:rPr lang="x-none" sz="1400" dirty="0"/>
              <a:t>що підтверджують вищезазначену інформацію.</a:t>
            </a:r>
          </a:p>
          <a:p>
            <a:pPr marL="285750" indent="-285750" algn="just">
              <a:buFont typeface="Wingdings" pitchFamily="2" charset="2"/>
              <a:buChar char="q"/>
            </a:pPr>
            <a:endParaRPr lang="x-none" sz="1400" dirty="0"/>
          </a:p>
          <a:p>
            <a:pPr algn="just"/>
            <a:r>
              <a:rPr lang="x-none" sz="1400" dirty="0">
                <a:solidFill>
                  <a:srgbClr val="FF0000"/>
                </a:solidFill>
              </a:rPr>
              <a:t>Порядок та вимоги щодо розкриття інформації в переліку працівників з реалізації страхового та</a:t>
            </a:r>
            <a:r>
              <a:rPr lang="uk-UA" sz="1400" dirty="0">
                <a:solidFill>
                  <a:srgbClr val="FF0000"/>
                </a:solidFill>
              </a:rPr>
              <a:t> </a:t>
            </a:r>
            <a:r>
              <a:rPr lang="x-none" sz="1400" dirty="0">
                <a:solidFill>
                  <a:srgbClr val="FF0000"/>
                </a:solidFill>
              </a:rPr>
              <a:t>перестрахового брокера визначаються нормативно-правовими актами Регулятора.</a:t>
            </a:r>
          </a:p>
        </p:txBody>
      </p:sp>
    </p:spTree>
    <p:extLst>
      <p:ext uri="{BB962C8B-B14F-4D97-AF65-F5344CB8AC3E}">
        <p14:creationId xmlns:p14="http://schemas.microsoft.com/office/powerpoint/2010/main" val="1523585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Обмеження для брокерів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A6E1C94-9C4A-44F6-AD2A-AE7A190B77F9}"/>
              </a:ext>
            </a:extLst>
          </p:cNvPr>
          <p:cNvSpPr txBox="1"/>
          <p:nvPr/>
        </p:nvSpPr>
        <p:spPr>
          <a:xfrm>
            <a:off x="308484" y="585376"/>
            <a:ext cx="92890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Страховому та/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перестраховому</a:t>
            </a:r>
            <a:r>
              <a:rPr lang="ru-RU" sz="2000" b="1" dirty="0"/>
              <a:t> брокеру </a:t>
            </a:r>
            <a:r>
              <a:rPr lang="ru-RU" sz="2000" b="1" dirty="0" err="1"/>
              <a:t>забороняється</a:t>
            </a:r>
            <a:r>
              <a:rPr lang="ru-RU" sz="2000" b="1" dirty="0"/>
              <a:t>: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29CADE17-DC3C-42EB-8D6F-B17F6A906C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8319334"/>
              </p:ext>
            </p:extLst>
          </p:nvPr>
        </p:nvGraphicFramePr>
        <p:xfrm>
          <a:off x="308484" y="1124708"/>
          <a:ext cx="9289032" cy="4059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653D325-A2B5-4DD9-A70D-BC57A8899F10}"/>
              </a:ext>
            </a:extLst>
          </p:cNvPr>
          <p:cNvSpPr txBox="1"/>
          <p:nvPr/>
        </p:nvSpPr>
        <p:spPr>
          <a:xfrm>
            <a:off x="308484" y="5224308"/>
            <a:ext cx="9289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800" b="1" dirty="0">
                <a:solidFill>
                  <a:srgbClr val="C00000"/>
                </a:solidFill>
              </a:rPr>
              <a:t>Важливо: </a:t>
            </a:r>
            <a:r>
              <a:rPr lang="x-none" sz="1800" dirty="0"/>
              <a:t>Якщо страховий брокер - фізична особа-підприємець отримує у спадок частку в статутному капіталі</a:t>
            </a:r>
            <a:r>
              <a:rPr lang="uk-UA" sz="1800" dirty="0"/>
              <a:t> </a:t>
            </a:r>
            <a:r>
              <a:rPr lang="x-none" sz="1800" dirty="0"/>
              <a:t>страховика, страхового агента або додаткового агента, він</a:t>
            </a:r>
            <a:r>
              <a:rPr lang="uk-UA" sz="1800" dirty="0"/>
              <a:t> </a:t>
            </a:r>
            <a:r>
              <a:rPr lang="x-none" sz="1800" dirty="0"/>
              <a:t>зобов’язаний відчужити її протягом </a:t>
            </a:r>
            <a:r>
              <a:rPr lang="uk-UA" sz="1800" dirty="0"/>
              <a:t>3-</a:t>
            </a:r>
            <a:r>
              <a:rPr lang="x-none" sz="1800" dirty="0"/>
              <a:t>х місяців. У</a:t>
            </a:r>
            <a:r>
              <a:rPr lang="uk-UA" sz="1800" dirty="0"/>
              <a:t> </a:t>
            </a:r>
            <a:r>
              <a:rPr lang="x-none" sz="1800" dirty="0"/>
              <a:t>разі невідчуження частки протягом</a:t>
            </a:r>
            <a:r>
              <a:rPr lang="uk-UA" sz="1800" dirty="0"/>
              <a:t> </a:t>
            </a:r>
            <a:r>
              <a:rPr lang="x-none" sz="1800" dirty="0"/>
              <a:t>цього строку, брокер виключається з Реєстру посередників.</a:t>
            </a:r>
            <a:endParaRPr lang="uk-UA" sz="1800" dirty="0"/>
          </a:p>
        </p:txBody>
      </p:sp>
    </p:spTree>
    <p:extLst>
      <p:ext uri="{BB962C8B-B14F-4D97-AF65-F5344CB8AC3E}">
        <p14:creationId xmlns:p14="http://schemas.microsoft.com/office/powerpoint/2010/main" val="2571126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1200" b="1" i="1" dirty="0">
                <a:cs typeface="Times New Roman" pitchFamily="18" charset="0"/>
              </a:rPr>
              <a:t>(багатоканальний</a:t>
            </a:r>
            <a:r>
              <a:rPr lang="uk-UA" sz="800" b="1" i="1" dirty="0"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Методологічна база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5256F95E-2389-47D8-A9DB-74A6E4323F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6545013"/>
              </p:ext>
            </p:extLst>
          </p:nvPr>
        </p:nvGraphicFramePr>
        <p:xfrm>
          <a:off x="344488" y="258450"/>
          <a:ext cx="9217024" cy="5963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0922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Основні поняття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997CF61-E849-48AF-ABC7-A3088B53DD19}"/>
              </a:ext>
            </a:extLst>
          </p:cNvPr>
          <p:cNvSpPr txBox="1"/>
          <p:nvPr/>
        </p:nvSpPr>
        <p:spPr>
          <a:xfrm>
            <a:off x="272480" y="739725"/>
            <a:ext cx="9361040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sz="1600" b="1" dirty="0"/>
              <a:t>Страхові посередники </a:t>
            </a:r>
            <a:r>
              <a:rPr lang="x-none" sz="1600" dirty="0"/>
              <a:t>– фізичні особи та фізичні особи-підприємці, які не мають</a:t>
            </a:r>
            <a:r>
              <a:rPr lang="uk-UA" sz="1600" dirty="0"/>
              <a:t> </a:t>
            </a:r>
            <a:r>
              <a:rPr lang="x-none" sz="1600" dirty="0"/>
              <a:t>найманих</a:t>
            </a:r>
            <a:r>
              <a:rPr lang="uk-UA" sz="1600" dirty="0"/>
              <a:t> </a:t>
            </a:r>
            <a:r>
              <a:rPr lang="x-none" sz="1600" dirty="0"/>
              <a:t>працівників, керівники страхового та/або перестрахового брокера та особа, відповідальна за</a:t>
            </a:r>
            <a:r>
              <a:rPr lang="uk-UA" sz="1600" dirty="0"/>
              <a:t> </a:t>
            </a:r>
            <a:r>
              <a:rPr lang="x-none" sz="1600" dirty="0"/>
              <a:t>діяльність з реалізації страхових продуктів додаткового страхового агента, для цілей</a:t>
            </a:r>
            <a:r>
              <a:rPr lang="uk-UA" sz="1600" dirty="0"/>
              <a:t> </a:t>
            </a:r>
            <a:r>
              <a:rPr lang="x-none" sz="1600" dirty="0"/>
              <a:t>реєстрації страхових посередників відповідно до Положення НБУ </a:t>
            </a:r>
            <a:r>
              <a:rPr lang="uk-UA" sz="1600" dirty="0"/>
              <a:t>№ </a:t>
            </a:r>
            <a:r>
              <a:rPr lang="x-none" sz="1600" dirty="0"/>
              <a:t>2 прирівнюються до</a:t>
            </a:r>
            <a:r>
              <a:rPr lang="uk-UA" sz="1600" dirty="0"/>
              <a:t> </a:t>
            </a:r>
            <a:r>
              <a:rPr lang="x-none" sz="1600" dirty="0"/>
              <a:t>керівника з реалізації такого страхового посередника</a:t>
            </a:r>
            <a:r>
              <a:rPr lang="uk-UA" sz="1600" dirty="0"/>
              <a:t>.</a:t>
            </a:r>
          </a:p>
          <a:p>
            <a:pPr algn="just"/>
            <a:endParaRPr lang="ru-RU" sz="1600" b="1" dirty="0"/>
          </a:p>
          <a:p>
            <a:pPr algn="just"/>
            <a:r>
              <a:rPr lang="ru-RU" sz="1600" b="1" dirty="0" err="1"/>
              <a:t>Страховий</a:t>
            </a:r>
            <a:r>
              <a:rPr lang="ru-RU" sz="1600" b="1" dirty="0"/>
              <a:t> агент </a:t>
            </a:r>
            <a:r>
              <a:rPr lang="ru-RU" sz="1600" dirty="0"/>
              <a:t>- </a:t>
            </a:r>
            <a:r>
              <a:rPr lang="ru-RU" sz="1600" dirty="0" err="1"/>
              <a:t>фізична</a:t>
            </a:r>
            <a:r>
              <a:rPr lang="ru-RU" sz="1600" dirty="0"/>
              <a:t> особа, </a:t>
            </a:r>
            <a:r>
              <a:rPr lang="ru-RU" sz="1600" dirty="0" err="1"/>
              <a:t>фізична</a:t>
            </a:r>
            <a:r>
              <a:rPr lang="ru-RU" sz="1600" dirty="0"/>
              <a:t> особа - </a:t>
            </a:r>
            <a:r>
              <a:rPr lang="ru-RU" sz="1600" dirty="0" err="1"/>
              <a:t>підприємець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юридична</a:t>
            </a:r>
            <a:r>
              <a:rPr lang="ru-RU" sz="1600" dirty="0"/>
              <a:t> особа, яка включена до </a:t>
            </a:r>
            <a:r>
              <a:rPr lang="ru-RU" sz="1600" dirty="0" err="1"/>
              <a:t>Реєстру</a:t>
            </a:r>
            <a:r>
              <a:rPr lang="ru-RU" sz="1600" dirty="0"/>
              <a:t> </a:t>
            </a:r>
            <a:r>
              <a:rPr lang="ru-RU" sz="1600" dirty="0" err="1"/>
              <a:t>посередників</a:t>
            </a:r>
            <a:r>
              <a:rPr lang="ru-RU" sz="1600" dirty="0"/>
              <a:t>, не є </a:t>
            </a:r>
            <a:r>
              <a:rPr lang="ru-RU" sz="1600" dirty="0" err="1"/>
              <a:t>додатковим</a:t>
            </a:r>
            <a:r>
              <a:rPr lang="ru-RU" sz="1600" dirty="0"/>
              <a:t> </a:t>
            </a:r>
            <a:r>
              <a:rPr lang="ru-RU" sz="1600" dirty="0" err="1"/>
              <a:t>страховим</a:t>
            </a:r>
            <a:r>
              <a:rPr lang="ru-RU" sz="1600" dirty="0"/>
              <a:t> агентом та </a:t>
            </a:r>
            <a:r>
              <a:rPr lang="ru-RU" sz="1600" dirty="0" err="1"/>
              <a:t>здійснює</a:t>
            </a:r>
            <a:r>
              <a:rPr lang="ru-RU" sz="1600" dirty="0"/>
              <a:t> </a:t>
            </a:r>
            <a:r>
              <a:rPr lang="ru-RU" sz="1600" dirty="0" err="1"/>
              <a:t>діяльність</a:t>
            </a:r>
            <a:r>
              <a:rPr lang="ru-RU" sz="1600" dirty="0"/>
              <a:t> з </a:t>
            </a:r>
            <a:r>
              <a:rPr lang="ru-RU" sz="1600" dirty="0" err="1"/>
              <a:t>реалізації</a:t>
            </a:r>
            <a:r>
              <a:rPr lang="ru-RU" sz="1600" dirty="0"/>
              <a:t> 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продуктів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імені</a:t>
            </a:r>
            <a:r>
              <a:rPr lang="ru-RU" sz="1600" dirty="0"/>
              <a:t> та в </a:t>
            </a:r>
            <a:r>
              <a:rPr lang="ru-RU" sz="1600" dirty="0" err="1"/>
              <a:t>інтересах</a:t>
            </a:r>
            <a:r>
              <a:rPr lang="ru-RU" sz="1600" dirty="0"/>
              <a:t> страховика за </a:t>
            </a:r>
            <a:r>
              <a:rPr lang="ru-RU" sz="1600" dirty="0" err="1"/>
              <a:t>винагороду</a:t>
            </a:r>
            <a:r>
              <a:rPr lang="ru-RU" sz="1600" dirty="0"/>
              <a:t> за </a:t>
            </a:r>
            <a:r>
              <a:rPr lang="ru-RU" sz="1600" dirty="0" err="1"/>
              <a:t>реалізацію</a:t>
            </a:r>
            <a:r>
              <a:rPr lang="ru-RU" sz="1600" dirty="0"/>
              <a:t> 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продуктів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договору </a:t>
            </a:r>
            <a:r>
              <a:rPr lang="ru-RU" sz="1600" dirty="0" err="1"/>
              <a:t>із</a:t>
            </a:r>
            <a:r>
              <a:rPr lang="ru-RU" sz="1600" dirty="0"/>
              <a:t> страховиком.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 err="1"/>
              <a:t>Додатковий</a:t>
            </a:r>
            <a:r>
              <a:rPr lang="ru-RU" sz="1600" b="1" dirty="0"/>
              <a:t> </a:t>
            </a:r>
            <a:r>
              <a:rPr lang="ru-RU" sz="1600" b="1" dirty="0" err="1"/>
              <a:t>страховий</a:t>
            </a:r>
            <a:r>
              <a:rPr lang="ru-RU" sz="1600" b="1" dirty="0"/>
              <a:t> агент </a:t>
            </a:r>
            <a:r>
              <a:rPr lang="ru-RU" sz="1600" dirty="0"/>
              <a:t>- </a:t>
            </a:r>
            <a:r>
              <a:rPr lang="ru-RU" sz="1600" dirty="0" err="1"/>
              <a:t>фізична</a:t>
            </a:r>
            <a:r>
              <a:rPr lang="ru-RU" sz="1600" dirty="0"/>
              <a:t> особа – </a:t>
            </a:r>
            <a:r>
              <a:rPr lang="ru-RU" sz="1600" dirty="0" err="1"/>
              <a:t>підприємець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юридична</a:t>
            </a:r>
            <a:r>
              <a:rPr lang="ru-RU" sz="1600" dirty="0"/>
              <a:t> особа, яка включена до </a:t>
            </a:r>
            <a:r>
              <a:rPr lang="ru-RU" sz="1600" dirty="0" err="1"/>
              <a:t>Реєстру</a:t>
            </a:r>
            <a:r>
              <a:rPr lang="ru-RU" sz="1600" dirty="0"/>
              <a:t> </a:t>
            </a:r>
            <a:r>
              <a:rPr lang="ru-RU" sz="1600" dirty="0" err="1"/>
              <a:t>посередників</a:t>
            </a:r>
            <a:r>
              <a:rPr lang="ru-RU" sz="1600" dirty="0"/>
              <a:t> та </a:t>
            </a:r>
            <a:r>
              <a:rPr lang="ru-RU" sz="1600" dirty="0" err="1"/>
              <a:t>здійснює</a:t>
            </a:r>
            <a:r>
              <a:rPr lang="ru-RU" sz="1600" dirty="0"/>
              <a:t> </a:t>
            </a:r>
            <a:r>
              <a:rPr lang="ru-RU" sz="1600" dirty="0" err="1"/>
              <a:t>діяльність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імені</a:t>
            </a:r>
            <a:r>
              <a:rPr lang="ru-RU" sz="1600" dirty="0"/>
              <a:t> та в </a:t>
            </a:r>
            <a:r>
              <a:rPr lang="ru-RU" sz="1600" dirty="0" err="1"/>
              <a:t>інтересах</a:t>
            </a:r>
            <a:r>
              <a:rPr lang="ru-RU" sz="1600" dirty="0"/>
              <a:t> страховика за </a:t>
            </a:r>
            <a:r>
              <a:rPr lang="ru-RU" sz="1600" dirty="0" err="1"/>
              <a:t>винагороду</a:t>
            </a:r>
            <a:r>
              <a:rPr lang="ru-RU" sz="1600" dirty="0"/>
              <a:t> за </a:t>
            </a:r>
            <a:r>
              <a:rPr lang="ru-RU" sz="1600" dirty="0" err="1"/>
              <a:t>реалізацію</a:t>
            </a:r>
            <a:r>
              <a:rPr lang="ru-RU" sz="1600" dirty="0"/>
              <a:t> 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продуктів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договору </a:t>
            </a:r>
            <a:r>
              <a:rPr lang="ru-RU" sz="1600" dirty="0" err="1"/>
              <a:t>із</a:t>
            </a:r>
            <a:r>
              <a:rPr lang="ru-RU" sz="1600" dirty="0"/>
              <a:t> страховиком.</a:t>
            </a:r>
          </a:p>
          <a:p>
            <a:pPr algn="just"/>
            <a:endParaRPr lang="uk-UA" sz="1600" b="1" dirty="0"/>
          </a:p>
          <a:p>
            <a:pPr algn="just"/>
            <a:r>
              <a:rPr lang="ru-RU" sz="1600" b="1" dirty="0"/>
              <a:t>Субагент</a:t>
            </a:r>
            <a:r>
              <a:rPr lang="ru-RU" sz="1600" dirty="0"/>
              <a:t> - </a:t>
            </a:r>
            <a:r>
              <a:rPr lang="ru-RU" sz="1600" dirty="0" err="1"/>
              <a:t>фізична</a:t>
            </a:r>
            <a:r>
              <a:rPr lang="ru-RU" sz="1600" dirty="0"/>
              <a:t> особа, </a:t>
            </a:r>
            <a:r>
              <a:rPr lang="ru-RU" sz="1600" dirty="0" err="1"/>
              <a:t>фізична</a:t>
            </a:r>
            <a:r>
              <a:rPr lang="ru-RU" sz="1600" dirty="0"/>
              <a:t> особа - </a:t>
            </a:r>
            <a:r>
              <a:rPr lang="ru-RU" sz="1600" dirty="0" err="1"/>
              <a:t>підприємець</a:t>
            </a:r>
            <a:r>
              <a:rPr lang="ru-RU" sz="1600" dirty="0"/>
              <a:t>, </a:t>
            </a:r>
            <a:r>
              <a:rPr lang="ru-RU" sz="1600" dirty="0" err="1"/>
              <a:t>юридична</a:t>
            </a:r>
            <a:r>
              <a:rPr lang="ru-RU" sz="1600" dirty="0"/>
              <a:t> особа, яка включена до </a:t>
            </a:r>
            <a:r>
              <a:rPr lang="ru-RU" sz="1600" dirty="0" err="1"/>
              <a:t>Реєстру</a:t>
            </a:r>
            <a:r>
              <a:rPr lang="ru-RU" sz="1600" dirty="0"/>
              <a:t> </a:t>
            </a:r>
            <a:r>
              <a:rPr lang="ru-RU" sz="1600" dirty="0" err="1"/>
              <a:t>посередників</a:t>
            </a:r>
            <a:r>
              <a:rPr lang="ru-RU" sz="1600" dirty="0"/>
              <a:t> та </a:t>
            </a:r>
            <a:r>
              <a:rPr lang="ru-RU" sz="1600" dirty="0" err="1"/>
              <a:t>здійснює</a:t>
            </a:r>
            <a:r>
              <a:rPr lang="ru-RU" sz="1600" dirty="0"/>
              <a:t> </a:t>
            </a:r>
            <a:r>
              <a:rPr lang="ru-RU" sz="1600" dirty="0" err="1"/>
              <a:t>діяльність</a:t>
            </a:r>
            <a:r>
              <a:rPr lang="ru-RU" sz="1600" dirty="0"/>
              <a:t> з </a:t>
            </a:r>
            <a:r>
              <a:rPr lang="ru-RU" sz="1600" dirty="0" err="1"/>
              <a:t>реалізації</a:t>
            </a:r>
            <a:r>
              <a:rPr lang="ru-RU" sz="1600" dirty="0"/>
              <a:t> 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продуктів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імені</a:t>
            </a:r>
            <a:r>
              <a:rPr lang="ru-RU" sz="1600" dirty="0"/>
              <a:t>, в </a:t>
            </a:r>
            <a:r>
              <a:rPr lang="ru-RU" sz="1600" dirty="0" err="1"/>
              <a:t>інтересах</a:t>
            </a:r>
            <a:r>
              <a:rPr lang="ru-RU" sz="1600" dirty="0"/>
              <a:t> страховика та за </a:t>
            </a:r>
            <a:r>
              <a:rPr lang="ru-RU" sz="1600" dirty="0" err="1"/>
              <a:t>дорученням</a:t>
            </a:r>
            <a:r>
              <a:rPr lang="ru-RU" sz="1600" dirty="0"/>
              <a:t> страхового агента за </a:t>
            </a:r>
            <a:r>
              <a:rPr lang="ru-RU" sz="1600" dirty="0" err="1"/>
              <a:t>винагороду</a:t>
            </a:r>
            <a:r>
              <a:rPr lang="ru-RU" sz="1600" dirty="0"/>
              <a:t> за </a:t>
            </a:r>
            <a:r>
              <a:rPr lang="ru-RU" sz="1600" dirty="0" err="1"/>
              <a:t>реалізацію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договору </a:t>
            </a:r>
            <a:r>
              <a:rPr lang="ru-RU" sz="1600" dirty="0" err="1"/>
              <a:t>із</a:t>
            </a:r>
            <a:r>
              <a:rPr lang="ru-RU" sz="1600" dirty="0"/>
              <a:t> </a:t>
            </a:r>
            <a:r>
              <a:rPr lang="ru-RU" sz="1600" dirty="0" err="1"/>
              <a:t>страховим</a:t>
            </a:r>
            <a:r>
              <a:rPr lang="ru-RU" sz="1600" dirty="0"/>
              <a:t> агентом.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 err="1"/>
              <a:t>Страховий</a:t>
            </a:r>
            <a:r>
              <a:rPr lang="ru-RU" sz="1600" b="1" dirty="0"/>
              <a:t> брокер</a:t>
            </a:r>
            <a:r>
              <a:rPr lang="ru-RU" sz="1600" dirty="0"/>
              <a:t> - </a:t>
            </a:r>
            <a:r>
              <a:rPr lang="ru-RU" sz="1600" dirty="0" err="1"/>
              <a:t>фізична</a:t>
            </a:r>
            <a:r>
              <a:rPr lang="ru-RU" sz="1600" dirty="0"/>
              <a:t> особа - </a:t>
            </a:r>
            <a:r>
              <a:rPr lang="ru-RU" sz="1600" dirty="0" err="1"/>
              <a:t>підприємець</a:t>
            </a:r>
            <a:r>
              <a:rPr lang="ru-RU" sz="1600" dirty="0"/>
              <a:t>, </a:t>
            </a:r>
            <a:r>
              <a:rPr lang="ru-RU" sz="1600" dirty="0" err="1"/>
              <a:t>юридична</a:t>
            </a:r>
            <a:r>
              <a:rPr lang="ru-RU" sz="1600" dirty="0"/>
              <a:t> особа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постійне</a:t>
            </a:r>
            <a:r>
              <a:rPr lang="ru-RU" sz="1600" dirty="0"/>
              <a:t> </a:t>
            </a:r>
            <a:r>
              <a:rPr lang="ru-RU" sz="1600" dirty="0" err="1"/>
              <a:t>представництво</a:t>
            </a:r>
            <a:r>
              <a:rPr lang="ru-RU" sz="1600" dirty="0"/>
              <a:t> страхового брокера - нерезидента, </a:t>
            </a:r>
            <a:r>
              <a:rPr lang="ru-RU" sz="1600" dirty="0" err="1"/>
              <a:t>включені</a:t>
            </a:r>
            <a:r>
              <a:rPr lang="ru-RU" sz="1600" dirty="0"/>
              <a:t> до </a:t>
            </a:r>
            <a:r>
              <a:rPr lang="ru-RU" sz="1600" dirty="0" err="1"/>
              <a:t>Реєстру</a:t>
            </a:r>
            <a:r>
              <a:rPr lang="ru-RU" sz="1600" dirty="0"/>
              <a:t> </a:t>
            </a:r>
            <a:r>
              <a:rPr lang="ru-RU" sz="1600" dirty="0" err="1"/>
              <a:t>посередників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діють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свого</a:t>
            </a:r>
            <a:r>
              <a:rPr lang="ru-RU" sz="1600" dirty="0"/>
              <a:t> </a:t>
            </a:r>
            <a:r>
              <a:rPr lang="ru-RU" sz="1600" dirty="0" err="1"/>
              <a:t>імені</a:t>
            </a:r>
            <a:r>
              <a:rPr lang="ru-RU" sz="1600" dirty="0"/>
              <a:t> та в </a:t>
            </a:r>
            <a:r>
              <a:rPr lang="ru-RU" sz="1600" dirty="0" err="1"/>
              <a:t>інтересах</a:t>
            </a:r>
            <a:r>
              <a:rPr lang="ru-RU" sz="1600" dirty="0"/>
              <a:t> </a:t>
            </a:r>
            <a:r>
              <a:rPr lang="ru-RU" sz="1600" dirty="0" err="1"/>
              <a:t>клієнта</a:t>
            </a:r>
            <a:r>
              <a:rPr lang="ru-RU" sz="1600" dirty="0"/>
              <a:t> і за </a:t>
            </a:r>
            <a:r>
              <a:rPr lang="ru-RU" sz="1600" dirty="0" err="1"/>
              <a:t>винагороду</a:t>
            </a:r>
            <a:r>
              <a:rPr lang="ru-RU" sz="1600" dirty="0"/>
              <a:t> за </a:t>
            </a:r>
            <a:r>
              <a:rPr lang="ru-RU" sz="1600" dirty="0" err="1"/>
              <a:t>реалізацію</a:t>
            </a:r>
            <a:r>
              <a:rPr lang="ru-RU" sz="1600" dirty="0"/>
              <a:t> </a:t>
            </a:r>
            <a:r>
              <a:rPr lang="ru-RU" sz="1600" dirty="0" err="1"/>
              <a:t>здійснюють</a:t>
            </a:r>
            <a:r>
              <a:rPr lang="ru-RU" sz="1600" dirty="0"/>
              <a:t> </a:t>
            </a:r>
            <a:r>
              <a:rPr lang="ru-RU" sz="1600" dirty="0" err="1"/>
              <a:t>діяльність</a:t>
            </a:r>
            <a:r>
              <a:rPr lang="ru-RU" sz="1600" dirty="0"/>
              <a:t> з </a:t>
            </a:r>
            <a:r>
              <a:rPr lang="ru-RU" sz="1600" dirty="0" err="1"/>
              <a:t>надання</a:t>
            </a:r>
            <a:r>
              <a:rPr lang="ru-RU" sz="1600" dirty="0"/>
              <a:t> </a:t>
            </a:r>
            <a:r>
              <a:rPr lang="ru-RU" sz="1600" dirty="0" err="1"/>
              <a:t>посередницьких</a:t>
            </a:r>
            <a:r>
              <a:rPr lang="ru-RU" sz="1600" dirty="0"/>
              <a:t> </a:t>
            </a:r>
            <a:r>
              <a:rPr lang="ru-RU" sz="1600" dirty="0" err="1"/>
              <a:t>послуг</a:t>
            </a:r>
            <a:r>
              <a:rPr lang="ru-RU" sz="1600" dirty="0"/>
              <a:t> у </a:t>
            </a:r>
            <a:r>
              <a:rPr lang="ru-RU" sz="1600" dirty="0" err="1"/>
              <a:t>страхуванні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договору.</a:t>
            </a:r>
            <a:endParaRPr lang="x-none" sz="1600" dirty="0"/>
          </a:p>
        </p:txBody>
      </p:sp>
    </p:spTree>
    <p:extLst>
      <p:ext uri="{BB962C8B-B14F-4D97-AF65-F5344CB8AC3E}">
        <p14:creationId xmlns:p14="http://schemas.microsoft.com/office/powerpoint/2010/main" val="1957925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Особливість реалізації страхових продуктів страховими агентами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9D5135F-E436-490A-BEE4-48DE127A726C}"/>
              </a:ext>
            </a:extLst>
          </p:cNvPr>
          <p:cNvSpPr txBox="1"/>
          <p:nvPr/>
        </p:nvSpPr>
        <p:spPr>
          <a:xfrm>
            <a:off x="305247" y="5311518"/>
            <a:ext cx="9488672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b="1" dirty="0">
                <a:solidFill>
                  <a:srgbClr val="C00000"/>
                </a:solidFill>
              </a:rPr>
              <a:t>Важливо: </a:t>
            </a:r>
            <a:r>
              <a:rPr lang="x-none" dirty="0"/>
              <a:t>керівники та працівники з реалізації повинні відповідати вимогам статті</a:t>
            </a:r>
            <a:r>
              <a:rPr lang="uk-UA" dirty="0"/>
              <a:t> </a:t>
            </a:r>
            <a:r>
              <a:rPr lang="x-none" dirty="0"/>
              <a:t>73 ЗУ «Про страхування».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08824747-1F10-4E66-B6DF-CD06D4E84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216" y="775662"/>
            <a:ext cx="2703536" cy="29523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835A5AE-9E88-4BBB-986B-3C9C1898E4EF}"/>
              </a:ext>
            </a:extLst>
          </p:cNvPr>
          <p:cNvSpPr txBox="1"/>
          <p:nvPr/>
        </p:nvSpPr>
        <p:spPr>
          <a:xfrm>
            <a:off x="305248" y="797242"/>
            <a:ext cx="6375944" cy="1295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x-none" dirty="0"/>
              <a:t>Страховик має право реалізовувати свої страхові продукти через страхового агента</a:t>
            </a:r>
            <a:r>
              <a:rPr lang="uk-UA" dirty="0"/>
              <a:t> </a:t>
            </a:r>
            <a:r>
              <a:rPr lang="x-none" dirty="0"/>
              <a:t>та додаткового страхового агента, які внесені до Реєстру посередників.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90BD2D7-E604-4ADB-BF40-6145D81924EB}"/>
              </a:ext>
            </a:extLst>
          </p:cNvPr>
          <p:cNvSpPr txBox="1"/>
          <p:nvPr/>
        </p:nvSpPr>
        <p:spPr>
          <a:xfrm>
            <a:off x="305249" y="2093110"/>
            <a:ext cx="6375944" cy="2126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x-none" dirty="0"/>
              <a:t>Страховий агент і додатковий страховий агент реалізують страхові продукти від</a:t>
            </a:r>
            <a:r>
              <a:rPr lang="uk-UA" dirty="0"/>
              <a:t> </a:t>
            </a:r>
            <a:r>
              <a:rPr lang="x-none" dirty="0"/>
              <a:t>імені та в інтересах страховика на підставі договору з ним, відповідно до</a:t>
            </a:r>
            <a:r>
              <a:rPr lang="uk-UA" dirty="0"/>
              <a:t> </a:t>
            </a:r>
            <a:r>
              <a:rPr lang="x-none" dirty="0"/>
              <a:t>законодавства.</a:t>
            </a:r>
            <a:r>
              <a:rPr lang="uk-UA" dirty="0"/>
              <a:t> </a:t>
            </a:r>
            <a:r>
              <a:rPr lang="x-none" dirty="0"/>
              <a:t>Агент</a:t>
            </a:r>
            <a:r>
              <a:rPr lang="uk-UA" dirty="0"/>
              <a:t> </a:t>
            </a:r>
            <a:r>
              <a:rPr lang="x-none" dirty="0"/>
              <a:t>має право працювати з кількома страховиками за окремими договорами.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9CCFE64-41E0-4B1A-B7E3-BA67DBBFB324}"/>
              </a:ext>
            </a:extLst>
          </p:cNvPr>
          <p:cNvSpPr txBox="1"/>
          <p:nvPr/>
        </p:nvSpPr>
        <p:spPr>
          <a:xfrm>
            <a:off x="305247" y="4085024"/>
            <a:ext cx="9295503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x-none" sz="1800" dirty="0"/>
              <a:t>Страховик може залучати кілька страхових посередників (страхових агентів, додаткових</a:t>
            </a:r>
            <a:r>
              <a:rPr lang="uk-UA" sz="1800" dirty="0"/>
              <a:t> </a:t>
            </a:r>
            <a:r>
              <a:rPr lang="x-none" sz="1800" dirty="0"/>
              <a:t>агентів, субагентів) для реалізації одного продукту в межах одного договору, за умови,</a:t>
            </a:r>
            <a:r>
              <a:rPr lang="uk-UA" sz="1800" dirty="0"/>
              <a:t> </a:t>
            </a:r>
            <a:r>
              <a:rPr lang="x-none" sz="1800" dirty="0"/>
              <a:t>що ці посередники виконують різні види діяльності.</a:t>
            </a:r>
          </a:p>
          <a:p>
            <a:pPr algn="just"/>
            <a:endParaRPr lang="x-none" sz="1800" dirty="0"/>
          </a:p>
        </p:txBody>
      </p:sp>
    </p:spTree>
    <p:extLst>
      <p:ext uri="{BB962C8B-B14F-4D97-AF65-F5344CB8AC3E}">
        <p14:creationId xmlns:p14="http://schemas.microsoft.com/office/powerpoint/2010/main" val="43483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Хто може здійснювати реалізацію страхових продуктів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EA34DAA-0835-4454-811A-5A64016CFC4C}"/>
              </a:ext>
            </a:extLst>
          </p:cNvPr>
          <p:cNvSpPr txBox="1"/>
          <p:nvPr/>
        </p:nvSpPr>
        <p:spPr>
          <a:xfrm>
            <a:off x="257007" y="1200918"/>
            <a:ext cx="9389499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uk-UA" sz="1400" dirty="0"/>
          </a:p>
          <a:p>
            <a:pPr algn="just"/>
            <a:r>
              <a:rPr lang="uk-UA" sz="1400" dirty="0"/>
              <a:t>1) </a:t>
            </a:r>
            <a:r>
              <a:rPr lang="x-none" sz="1400" dirty="0"/>
              <a:t>керівники з реалізації та працівники з реалізації страховика, які здійснюють реалізацію продуктів такого</a:t>
            </a:r>
            <a:r>
              <a:rPr lang="uk-UA" sz="1400" dirty="0"/>
              <a:t> </a:t>
            </a:r>
            <a:r>
              <a:rPr lang="x-none" sz="1400" dirty="0"/>
              <a:t>страховика;</a:t>
            </a:r>
            <a:endParaRPr lang="uk-UA" sz="1400" dirty="0"/>
          </a:p>
          <a:p>
            <a:pPr algn="just"/>
            <a:endParaRPr lang="uk-UA" sz="1400" dirty="0"/>
          </a:p>
          <a:p>
            <a:pPr algn="just"/>
            <a:endParaRPr lang="x-none" sz="1400" dirty="0"/>
          </a:p>
          <a:p>
            <a:pPr algn="just"/>
            <a:r>
              <a:rPr lang="x-none" sz="1400" dirty="0"/>
              <a:t>2) керівники з реалізації та працівники з реалізації страховика, який авторизувався в Реєстрі посередників як</a:t>
            </a:r>
            <a:r>
              <a:rPr lang="uk-UA" sz="1400" dirty="0"/>
              <a:t> </a:t>
            </a:r>
            <a:r>
              <a:rPr lang="x-none" sz="1400" dirty="0"/>
              <a:t>страховий агент;</a:t>
            </a:r>
            <a:endParaRPr lang="uk-UA" sz="1400" dirty="0"/>
          </a:p>
          <a:p>
            <a:pPr algn="just"/>
            <a:endParaRPr lang="uk-UA" sz="1400" dirty="0"/>
          </a:p>
          <a:p>
            <a:pPr algn="just"/>
            <a:endParaRPr lang="x-none" sz="1400" dirty="0"/>
          </a:p>
          <a:p>
            <a:pPr algn="just"/>
            <a:r>
              <a:rPr lang="x-none" sz="1400" dirty="0"/>
              <a:t>3) керівники з реалізації та працівники з реалізації страхового агента, субагента (крім фізичних осіб-підприємців, які</a:t>
            </a:r>
            <a:r>
              <a:rPr lang="uk-UA" sz="1400" dirty="0"/>
              <a:t> </a:t>
            </a:r>
            <a:r>
              <a:rPr lang="x-none" sz="1400" dirty="0"/>
              <a:t>не мають найманих</a:t>
            </a:r>
            <a:r>
              <a:rPr lang="uk-UA" sz="1400" dirty="0"/>
              <a:t> </a:t>
            </a:r>
            <a:r>
              <a:rPr lang="x-none" sz="1400" dirty="0"/>
              <a:t>працівників);</a:t>
            </a:r>
            <a:endParaRPr lang="uk-UA" sz="1400" dirty="0"/>
          </a:p>
          <a:p>
            <a:pPr algn="just"/>
            <a:endParaRPr lang="uk-UA" sz="1400" dirty="0"/>
          </a:p>
          <a:p>
            <a:pPr algn="just"/>
            <a:endParaRPr lang="x-none" sz="1400" dirty="0"/>
          </a:p>
          <a:p>
            <a:pPr algn="just"/>
            <a:r>
              <a:rPr lang="x-none" sz="1400" dirty="0"/>
              <a:t>4) особа, відповідальна за діяльність з реалізації страхових продуктів додаткового страхового агента;</a:t>
            </a:r>
            <a:endParaRPr lang="uk-UA" sz="1400" dirty="0"/>
          </a:p>
          <a:p>
            <a:pPr algn="just"/>
            <a:endParaRPr lang="uk-UA" sz="1400" dirty="0"/>
          </a:p>
          <a:p>
            <a:pPr algn="just"/>
            <a:endParaRPr lang="x-none" sz="1400" dirty="0"/>
          </a:p>
          <a:p>
            <a:pPr algn="just"/>
            <a:r>
              <a:rPr lang="x-none" sz="1400" dirty="0"/>
              <a:t>5) страхові агенти та субагенти – фізичні особи та фізичні особипідприємці, які не мають найманих працівників;</a:t>
            </a:r>
            <a:endParaRPr lang="uk-UA" sz="1400" dirty="0"/>
          </a:p>
          <a:p>
            <a:pPr algn="just"/>
            <a:endParaRPr lang="uk-UA" sz="1400" dirty="0"/>
          </a:p>
          <a:p>
            <a:pPr algn="just"/>
            <a:endParaRPr lang="x-none" sz="1400" dirty="0"/>
          </a:p>
          <a:p>
            <a:pPr algn="just"/>
            <a:r>
              <a:rPr lang="x-none" sz="1400" dirty="0"/>
              <a:t>6) страхові брокери – фізичні особи-підприємці, які не мають найманих працівників;</a:t>
            </a:r>
            <a:endParaRPr lang="uk-UA" sz="1400" dirty="0"/>
          </a:p>
          <a:p>
            <a:pPr algn="just"/>
            <a:endParaRPr lang="uk-UA" sz="1400" dirty="0"/>
          </a:p>
          <a:p>
            <a:pPr algn="just"/>
            <a:endParaRPr lang="x-none" sz="1400" dirty="0"/>
          </a:p>
          <a:p>
            <a:pPr algn="just"/>
            <a:r>
              <a:rPr lang="x-none" sz="1400" dirty="0"/>
              <a:t>7) керівники з реалізації та працівники з реалізації страхового або перестрахового брокера (крім фізичних осіб</a:t>
            </a:r>
            <a:r>
              <a:rPr lang="uk-UA" sz="1400" dirty="0"/>
              <a:t> </a:t>
            </a:r>
            <a:r>
              <a:rPr lang="x-none" sz="1400" dirty="0"/>
              <a:t>-</a:t>
            </a:r>
            <a:r>
              <a:rPr lang="uk-UA" sz="1400" dirty="0"/>
              <a:t> </a:t>
            </a:r>
            <a:r>
              <a:rPr lang="x-none" sz="1400" dirty="0"/>
              <a:t>підприємців, які не мають найманих працівників).</a:t>
            </a:r>
          </a:p>
          <a:p>
            <a:pPr algn="just"/>
            <a:endParaRPr lang="x-none" sz="1100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6D2EEBA5-7B72-4086-9E8B-602A26724A0E}"/>
              </a:ext>
            </a:extLst>
          </p:cNvPr>
          <p:cNvSpPr/>
          <p:nvPr/>
        </p:nvSpPr>
        <p:spPr>
          <a:xfrm rot="16200000">
            <a:off x="9585323" y="1824625"/>
            <a:ext cx="82760" cy="108466"/>
          </a:xfrm>
          <a:prstGeom prst="rect">
            <a:avLst/>
          </a:prstGeom>
          <a:solidFill>
            <a:srgbClr val="FF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xmlns="" id="{7219C4B3-7DC0-4E3A-8B7E-07EC888F95B7}"/>
              </a:ext>
            </a:extLst>
          </p:cNvPr>
          <p:cNvGrpSpPr/>
          <p:nvPr/>
        </p:nvGrpSpPr>
        <p:grpSpPr>
          <a:xfrm>
            <a:off x="-15552" y="467255"/>
            <a:ext cx="9760860" cy="5923490"/>
            <a:chOff x="-15552" y="467255"/>
            <a:chExt cx="9760860" cy="5923490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xmlns="" id="{4ACCD1CC-7AF7-4FA6-B49F-A6D7F614B297}"/>
                </a:ext>
              </a:extLst>
            </p:cNvPr>
            <p:cNvGrpSpPr/>
            <p:nvPr/>
          </p:nvGrpSpPr>
          <p:grpSpPr>
            <a:xfrm>
              <a:off x="-15552" y="467255"/>
              <a:ext cx="9760860" cy="5923490"/>
              <a:chOff x="-15552" y="467255"/>
              <a:chExt cx="9760860" cy="5923490"/>
            </a:xfrm>
          </p:grpSpPr>
          <p:grpSp>
            <p:nvGrpSpPr>
              <p:cNvPr id="5" name="Группа 4">
                <a:extLst>
                  <a:ext uri="{FF2B5EF4-FFF2-40B4-BE49-F238E27FC236}">
                    <a16:creationId xmlns:a16="http://schemas.microsoft.com/office/drawing/2014/main" xmlns="" id="{061CB418-D0B8-4633-93FB-351BB8D2DC5D}"/>
                  </a:ext>
                </a:extLst>
              </p:cNvPr>
              <p:cNvGrpSpPr/>
              <p:nvPr/>
            </p:nvGrpSpPr>
            <p:grpSpPr>
              <a:xfrm>
                <a:off x="-15552" y="467255"/>
                <a:ext cx="9760860" cy="5923490"/>
                <a:chOff x="-15552" y="467255"/>
                <a:chExt cx="9760860" cy="5923490"/>
              </a:xfrm>
            </p:grpSpPr>
            <p:grpSp>
              <p:nvGrpSpPr>
                <p:cNvPr id="4" name="Группа 3">
                  <a:extLst>
                    <a:ext uri="{FF2B5EF4-FFF2-40B4-BE49-F238E27FC236}">
                      <a16:creationId xmlns:a16="http://schemas.microsoft.com/office/drawing/2014/main" xmlns="" id="{1C7C61AB-64CE-4CF9-B9B5-E398819ECF09}"/>
                    </a:ext>
                  </a:extLst>
                </p:cNvPr>
                <p:cNvGrpSpPr/>
                <p:nvPr/>
              </p:nvGrpSpPr>
              <p:grpSpPr>
                <a:xfrm>
                  <a:off x="-15552" y="467255"/>
                  <a:ext cx="9760860" cy="5923490"/>
                  <a:chOff x="-15552" y="467255"/>
                  <a:chExt cx="9760860" cy="5923490"/>
                </a:xfrm>
              </p:grpSpPr>
              <p:sp>
                <p:nvSpPr>
                  <p:cNvPr id="13" name="Прямоугольник 12">
                    <a:extLst>
                      <a:ext uri="{FF2B5EF4-FFF2-40B4-BE49-F238E27FC236}">
                        <a16:creationId xmlns:a16="http://schemas.microsoft.com/office/drawing/2014/main" xmlns="" id="{3658020C-7473-4D29-9AAF-116EFC85DD81}"/>
                      </a:ext>
                    </a:extLst>
                  </p:cNvPr>
                  <p:cNvSpPr/>
                  <p:nvPr/>
                </p:nvSpPr>
                <p:spPr>
                  <a:xfrm>
                    <a:off x="162581" y="4783943"/>
                    <a:ext cx="9577064" cy="116632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4" name="Прямоугольник 13">
                    <a:extLst>
                      <a:ext uri="{FF2B5EF4-FFF2-40B4-BE49-F238E27FC236}">
                        <a16:creationId xmlns:a16="http://schemas.microsoft.com/office/drawing/2014/main" xmlns="" id="{704618B4-9B2E-41C5-8A37-C4442B2AC29B}"/>
                      </a:ext>
                    </a:extLst>
                  </p:cNvPr>
                  <p:cNvSpPr/>
                  <p:nvPr/>
                </p:nvSpPr>
                <p:spPr>
                  <a:xfrm>
                    <a:off x="162581" y="2684834"/>
                    <a:ext cx="9577064" cy="116632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5" name="Прямоугольник 14">
                    <a:extLst>
                      <a:ext uri="{FF2B5EF4-FFF2-40B4-BE49-F238E27FC236}">
                        <a16:creationId xmlns:a16="http://schemas.microsoft.com/office/drawing/2014/main" xmlns="" id="{BF302B30-9644-4FFA-A5A2-09D6FFFF8B5B}"/>
                      </a:ext>
                    </a:extLst>
                  </p:cNvPr>
                  <p:cNvSpPr/>
                  <p:nvPr/>
                </p:nvSpPr>
                <p:spPr>
                  <a:xfrm>
                    <a:off x="162581" y="3562389"/>
                    <a:ext cx="9577064" cy="116632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6" name="Прямоугольник 15">
                    <a:extLst>
                      <a:ext uri="{FF2B5EF4-FFF2-40B4-BE49-F238E27FC236}">
                        <a16:creationId xmlns:a16="http://schemas.microsoft.com/office/drawing/2014/main" xmlns="" id="{30EC473B-2DDC-4F65-B6CA-3D3F7FAD6194}"/>
                      </a:ext>
                    </a:extLst>
                  </p:cNvPr>
                  <p:cNvSpPr/>
                  <p:nvPr/>
                </p:nvSpPr>
                <p:spPr>
                  <a:xfrm>
                    <a:off x="162581" y="4173166"/>
                    <a:ext cx="9577064" cy="116632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7" name="Прямоугольник 16">
                    <a:extLst>
                      <a:ext uri="{FF2B5EF4-FFF2-40B4-BE49-F238E27FC236}">
                        <a16:creationId xmlns:a16="http://schemas.microsoft.com/office/drawing/2014/main" xmlns="" id="{9677AA0A-21C2-4276-B259-A696FF248733}"/>
                      </a:ext>
                    </a:extLst>
                  </p:cNvPr>
                  <p:cNvSpPr/>
                  <p:nvPr/>
                </p:nvSpPr>
                <p:spPr>
                  <a:xfrm>
                    <a:off x="162581" y="5394720"/>
                    <a:ext cx="9577064" cy="116632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8" name="Прямоугольник 17">
                    <a:extLst>
                      <a:ext uri="{FF2B5EF4-FFF2-40B4-BE49-F238E27FC236}">
                        <a16:creationId xmlns:a16="http://schemas.microsoft.com/office/drawing/2014/main" xmlns="" id="{0C8FD682-649E-405D-8F86-4F7FAFF552CF}"/>
                      </a:ext>
                    </a:extLst>
                  </p:cNvPr>
                  <p:cNvSpPr/>
                  <p:nvPr/>
                </p:nvSpPr>
                <p:spPr>
                  <a:xfrm>
                    <a:off x="164468" y="1818535"/>
                    <a:ext cx="9577064" cy="116632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9" name="Прямоугольник 18">
                    <a:extLst>
                      <a:ext uri="{FF2B5EF4-FFF2-40B4-BE49-F238E27FC236}">
                        <a16:creationId xmlns:a16="http://schemas.microsoft.com/office/drawing/2014/main" xmlns="" id="{68E692E5-C83F-4C42-B8F5-C564B88B1FB2}"/>
                      </a:ext>
                    </a:extLst>
                  </p:cNvPr>
                  <p:cNvSpPr/>
                  <p:nvPr/>
                </p:nvSpPr>
                <p:spPr>
                  <a:xfrm>
                    <a:off x="-15552" y="6274113"/>
                    <a:ext cx="9755197" cy="116632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1" name="Прямоугольник 20">
                    <a:extLst>
                      <a:ext uri="{FF2B5EF4-FFF2-40B4-BE49-F238E27FC236}">
                        <a16:creationId xmlns:a16="http://schemas.microsoft.com/office/drawing/2014/main" xmlns="" id="{D8FD0090-29D1-4F5D-AF38-EC116AAB7A5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273960" y="2253188"/>
                    <a:ext cx="981092" cy="111788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2" name="Прямоугольник 21">
                    <a:extLst>
                      <a:ext uri="{FF2B5EF4-FFF2-40B4-BE49-F238E27FC236}">
                        <a16:creationId xmlns:a16="http://schemas.microsoft.com/office/drawing/2014/main" xmlns="" id="{64BA95FA-181E-402F-BB2F-0179CE37E3F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192153" y="3125866"/>
                    <a:ext cx="994522" cy="111788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23" name="Прямоугольник 22">
                    <a:extLst>
                      <a:ext uri="{FF2B5EF4-FFF2-40B4-BE49-F238E27FC236}">
                        <a16:creationId xmlns:a16="http://schemas.microsoft.com/office/drawing/2014/main" xmlns="" id="{F7AC61A1-AFDE-4FD7-BFC7-2AECE794BA0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50893" y="3870199"/>
                    <a:ext cx="727409" cy="111789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4" name="Прямоугольник 23">
                    <a:extLst>
                      <a:ext uri="{FF2B5EF4-FFF2-40B4-BE49-F238E27FC236}">
                        <a16:creationId xmlns:a16="http://schemas.microsoft.com/office/drawing/2014/main" xmlns="" id="{01C1D791-0A42-4791-A563-0E89612BBF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326646" y="4481914"/>
                    <a:ext cx="727074" cy="110247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5" name="Прямоугольник 24">
                    <a:extLst>
                      <a:ext uri="{FF2B5EF4-FFF2-40B4-BE49-F238E27FC236}">
                        <a16:creationId xmlns:a16="http://schemas.microsoft.com/office/drawing/2014/main" xmlns="" id="{6EFF333D-4BE2-4991-8098-D3888D6BA03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50895" y="5091754"/>
                    <a:ext cx="727411" cy="111788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6" name="Прямоугольник 25">
                    <a:extLst>
                      <a:ext uri="{FF2B5EF4-FFF2-40B4-BE49-F238E27FC236}">
                        <a16:creationId xmlns:a16="http://schemas.microsoft.com/office/drawing/2014/main" xmlns="" id="{3A7C08FE-EDFD-4900-ABF9-562148F7172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956702" y="1147160"/>
                    <a:ext cx="1467912" cy="108102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27" name="Прямоугольник 26">
                    <a:extLst>
                      <a:ext uri="{FF2B5EF4-FFF2-40B4-BE49-F238E27FC236}">
                        <a16:creationId xmlns:a16="http://schemas.microsoft.com/office/drawing/2014/main" xmlns="" id="{C1154CDD-312A-43E7-BE86-F7B15E54D7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199689" y="5845127"/>
                    <a:ext cx="996028" cy="95208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1" name="Прямоугольник 30">
                    <a:extLst>
                      <a:ext uri="{FF2B5EF4-FFF2-40B4-BE49-F238E27FC236}">
                        <a16:creationId xmlns:a16="http://schemas.microsoft.com/office/drawing/2014/main" xmlns="" id="{C608304E-6F63-432F-BB81-B95A97DC9FC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18400" y="1824259"/>
                    <a:ext cx="90168" cy="108466"/>
                  </a:xfrm>
                  <a:prstGeom prst="rect">
                    <a:avLst/>
                  </a:prstGeom>
                  <a:solidFill>
                    <a:srgbClr val="FFB9B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8" name="Прямоугольник 37">
                  <a:extLst>
                    <a:ext uri="{FF2B5EF4-FFF2-40B4-BE49-F238E27FC236}">
                      <a16:creationId xmlns:a16="http://schemas.microsoft.com/office/drawing/2014/main" xmlns="" id="{D3F66E6E-668D-48E6-9A4A-94919AD4391D}"/>
                    </a:ext>
                  </a:extLst>
                </p:cNvPr>
                <p:cNvSpPr/>
                <p:nvPr/>
              </p:nvSpPr>
              <p:spPr>
                <a:xfrm rot="16200000">
                  <a:off x="237621" y="2689677"/>
                  <a:ext cx="90168" cy="108466"/>
                </a:xfrm>
                <a:prstGeom prst="rect">
                  <a:avLst/>
                </a:prstGeom>
                <a:solidFill>
                  <a:srgbClr val="FFB9B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xmlns="" id="{C16FC6BA-3EDD-46B4-B7DD-E8AA43A01BDF}"/>
                  </a:ext>
                </a:extLst>
              </p:cNvPr>
              <p:cNvSpPr/>
              <p:nvPr/>
            </p:nvSpPr>
            <p:spPr>
              <a:xfrm rot="16200000">
                <a:off x="196983" y="3567218"/>
                <a:ext cx="90168" cy="108466"/>
              </a:xfrm>
              <a:prstGeom prst="rect">
                <a:avLst/>
              </a:prstGeom>
              <a:solidFill>
                <a:srgbClr val="FFB9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40">
                <a:extLst>
                  <a:ext uri="{FF2B5EF4-FFF2-40B4-BE49-F238E27FC236}">
                    <a16:creationId xmlns:a16="http://schemas.microsoft.com/office/drawing/2014/main" xmlns="" id="{4B9E8A96-1EAF-42C0-AF90-FBA512ACDE36}"/>
                  </a:ext>
                </a:extLst>
              </p:cNvPr>
              <p:cNvSpPr/>
              <p:nvPr/>
            </p:nvSpPr>
            <p:spPr>
              <a:xfrm rot="16200000">
                <a:off x="196958" y="4177249"/>
                <a:ext cx="90168" cy="108466"/>
              </a:xfrm>
              <a:prstGeom prst="rect">
                <a:avLst/>
              </a:prstGeom>
              <a:solidFill>
                <a:srgbClr val="FFB9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xmlns="" id="{A4D55F27-F838-4086-ACCC-ABB40FDA0D63}"/>
                  </a:ext>
                </a:extLst>
              </p:cNvPr>
              <p:cNvSpPr/>
              <p:nvPr/>
            </p:nvSpPr>
            <p:spPr>
              <a:xfrm rot="16200000">
                <a:off x="205165" y="4789639"/>
                <a:ext cx="90168" cy="108466"/>
              </a:xfrm>
              <a:prstGeom prst="rect">
                <a:avLst/>
              </a:prstGeom>
              <a:solidFill>
                <a:srgbClr val="FFB9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xmlns="" id="{23BBAAE3-8332-4975-9C07-F14316FBB163}"/>
                  </a:ext>
                </a:extLst>
              </p:cNvPr>
              <p:cNvSpPr/>
              <p:nvPr/>
            </p:nvSpPr>
            <p:spPr>
              <a:xfrm rot="16200000">
                <a:off x="225735" y="5398803"/>
                <a:ext cx="90168" cy="108466"/>
              </a:xfrm>
              <a:prstGeom prst="rect">
                <a:avLst/>
              </a:prstGeom>
              <a:solidFill>
                <a:srgbClr val="FFB9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xmlns="" id="{A6D0E2CF-8F4F-482A-9700-22F5D989770E}"/>
                </a:ext>
              </a:extLst>
            </p:cNvPr>
            <p:cNvSpPr/>
            <p:nvPr/>
          </p:nvSpPr>
          <p:spPr>
            <a:xfrm rot="16200000">
              <a:off x="9584796" y="1824259"/>
              <a:ext cx="90168" cy="108466"/>
            </a:xfrm>
            <a:prstGeom prst="rect">
              <a:avLst/>
            </a:prstGeom>
            <a:solidFill>
              <a:srgbClr val="FFB9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91D6178E-E0E9-4C00-8E23-8F2B8D5643F2}"/>
              </a:ext>
            </a:extLst>
          </p:cNvPr>
          <p:cNvSpPr/>
          <p:nvPr/>
        </p:nvSpPr>
        <p:spPr>
          <a:xfrm rot="16200000">
            <a:off x="9597612" y="2689677"/>
            <a:ext cx="90168" cy="108466"/>
          </a:xfrm>
          <a:prstGeom prst="rect">
            <a:avLst/>
          </a:prstGeom>
          <a:solidFill>
            <a:srgbClr val="FF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4EB03D41-6472-4BC2-B47E-2387C8BAA5D1}"/>
              </a:ext>
            </a:extLst>
          </p:cNvPr>
          <p:cNvSpPr/>
          <p:nvPr/>
        </p:nvSpPr>
        <p:spPr>
          <a:xfrm rot="16200000">
            <a:off x="9616857" y="3568447"/>
            <a:ext cx="90168" cy="108466"/>
          </a:xfrm>
          <a:prstGeom prst="rect">
            <a:avLst/>
          </a:prstGeom>
          <a:solidFill>
            <a:srgbClr val="FF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62D68347-686C-4818-82E6-1E1475BF3F3D}"/>
              </a:ext>
            </a:extLst>
          </p:cNvPr>
          <p:cNvSpPr/>
          <p:nvPr/>
        </p:nvSpPr>
        <p:spPr>
          <a:xfrm rot="16200000">
            <a:off x="9621170" y="4177249"/>
            <a:ext cx="90168" cy="108466"/>
          </a:xfrm>
          <a:prstGeom prst="rect">
            <a:avLst/>
          </a:prstGeom>
          <a:solidFill>
            <a:srgbClr val="FF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92D16E07-2A95-460C-B772-896DFDC15B7C}"/>
              </a:ext>
            </a:extLst>
          </p:cNvPr>
          <p:cNvSpPr/>
          <p:nvPr/>
        </p:nvSpPr>
        <p:spPr>
          <a:xfrm rot="16200000">
            <a:off x="9604551" y="4789639"/>
            <a:ext cx="90168" cy="108466"/>
          </a:xfrm>
          <a:prstGeom prst="rect">
            <a:avLst/>
          </a:prstGeom>
          <a:solidFill>
            <a:srgbClr val="FF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A0AC2E86-4578-4FA6-BE92-8797E086AE3A}"/>
              </a:ext>
            </a:extLst>
          </p:cNvPr>
          <p:cNvSpPr/>
          <p:nvPr/>
        </p:nvSpPr>
        <p:spPr>
          <a:xfrm rot="16200000">
            <a:off x="9630297" y="5398803"/>
            <a:ext cx="90168" cy="108466"/>
          </a:xfrm>
          <a:prstGeom prst="rect">
            <a:avLst/>
          </a:prstGeom>
          <a:solidFill>
            <a:srgbClr val="FF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D5424552-12A1-4F94-895C-E79A776A4737}"/>
              </a:ext>
            </a:extLst>
          </p:cNvPr>
          <p:cNvSpPr/>
          <p:nvPr/>
        </p:nvSpPr>
        <p:spPr>
          <a:xfrm rot="16200000">
            <a:off x="9615075" y="6280207"/>
            <a:ext cx="90168" cy="108466"/>
          </a:xfrm>
          <a:prstGeom prst="rect">
            <a:avLst/>
          </a:prstGeom>
          <a:solidFill>
            <a:srgbClr val="FF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AD30436B-5234-49EC-9A88-D0AF0EED632F}"/>
              </a:ext>
            </a:extLst>
          </p:cNvPr>
          <p:cNvSpPr/>
          <p:nvPr/>
        </p:nvSpPr>
        <p:spPr>
          <a:xfrm>
            <a:off x="9621148" y="396343"/>
            <a:ext cx="185119" cy="1166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4381E14F-0552-4696-9075-2BCD99E2B8F7}"/>
              </a:ext>
            </a:extLst>
          </p:cNvPr>
          <p:cNvSpPr txBox="1"/>
          <p:nvPr/>
        </p:nvSpPr>
        <p:spPr>
          <a:xfrm>
            <a:off x="209251" y="525566"/>
            <a:ext cx="9379212" cy="792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600" dirty="0"/>
              <a:t>Відповідно до </a:t>
            </a:r>
            <a:r>
              <a:rPr lang="x-none" sz="1600" dirty="0"/>
              <a:t>Положення НБУ </a:t>
            </a:r>
            <a:r>
              <a:rPr lang="uk-UA" sz="1600" dirty="0"/>
              <a:t>№ </a:t>
            </a:r>
            <a:r>
              <a:rPr lang="x-none" sz="1600" dirty="0"/>
              <a:t>2</a:t>
            </a:r>
            <a:r>
              <a:rPr lang="uk-UA" sz="1600" dirty="0"/>
              <a:t>, до </a:t>
            </a:r>
            <a:r>
              <a:rPr lang="x-none" sz="1600" dirty="0"/>
              <a:t>ос</a:t>
            </a:r>
            <a:r>
              <a:rPr lang="uk-UA" sz="1600" dirty="0" err="1"/>
              <a:t>іб</a:t>
            </a:r>
            <a:r>
              <a:rPr lang="x-none" sz="1600" dirty="0"/>
              <a:t>, які здійснюють діяльність або виконують</a:t>
            </a:r>
            <a:r>
              <a:rPr lang="uk-UA" sz="1600" dirty="0"/>
              <a:t> </a:t>
            </a:r>
            <a:r>
              <a:rPr lang="x-none" sz="1600" dirty="0"/>
              <a:t>трудові обов’язки з реалізації страхових та/або перестрахових</a:t>
            </a:r>
            <a:r>
              <a:rPr lang="uk-UA" sz="1600" dirty="0"/>
              <a:t> </a:t>
            </a:r>
            <a:r>
              <a:rPr lang="x-none" sz="1600" dirty="0"/>
              <a:t>продуктів</a:t>
            </a:r>
            <a:r>
              <a:rPr lang="uk-UA" sz="1600" dirty="0"/>
              <a:t>, належать</a:t>
            </a:r>
            <a:r>
              <a:rPr lang="x-none" sz="1600" dirty="0"/>
              <a:t>: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981087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Вимоги до Страховика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D85ACCA-DA47-47CE-961C-36B05DC3B15E}"/>
              </a:ext>
            </a:extLst>
          </p:cNvPr>
          <p:cNvSpPr txBox="1"/>
          <p:nvPr/>
        </p:nvSpPr>
        <p:spPr>
          <a:xfrm>
            <a:off x="128464" y="1146373"/>
            <a:ext cx="9237476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x-none" sz="1600" dirty="0"/>
              <a:t>Страховик, який отримав ліцензію на здійснення діяльності із страхування, має право на</a:t>
            </a:r>
          </a:p>
          <a:p>
            <a:r>
              <a:rPr lang="x-none" sz="1600" dirty="0"/>
              <a:t>реалізацію відповідних страхових та/або перестрахових продуктів шляхом виконання його</a:t>
            </a:r>
          </a:p>
          <a:p>
            <a:r>
              <a:rPr lang="x-none" sz="1600" dirty="0"/>
              <a:t>працівниками трудових обов’язків з реалізації відповідних страхових продуктів.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/>
              <a:t>Страховик зобов’язаний вести переліки своїх керівників та працівників з реалізації, а також</a:t>
            </a:r>
          </a:p>
          <a:p>
            <a:r>
              <a:rPr lang="x-none" sz="1600" dirty="0"/>
              <a:t>працівників страхового агента та субагента, які реалізують його продукти.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/>
              <a:t>Переліки працівників агентів та субагентів можуть бути розміщені на веб-сайтах таких осіб зі</a:t>
            </a:r>
          </a:p>
          <a:p>
            <a:r>
              <a:rPr lang="x-none" sz="1600" dirty="0"/>
              <a:t>відповідними посиланнями.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/>
              <a:t>Страховик зобов’язаний на вимогу Регулятора надавати документи для підтвердження цієї</a:t>
            </a:r>
          </a:p>
          <a:p>
            <a:r>
              <a:rPr lang="x-none" sz="1600" dirty="0"/>
              <a:t>інформації.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/>
              <a:t>Порядок розкриття інформації визначається Регулятором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x-none" sz="1600" dirty="0"/>
              <a:t>Страховик несе відповідальність згідно із законодавством за достовірність, актуальність та</a:t>
            </a:r>
          </a:p>
          <a:p>
            <a:r>
              <a:rPr lang="x-none" sz="1600" dirty="0"/>
              <a:t>повноту переліку своїх працівників з реалізації.</a:t>
            </a:r>
            <a:endParaRPr lang="uk-UA" sz="1600" dirty="0"/>
          </a:p>
          <a:p>
            <a:endParaRPr lang="x-none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ADA0579-24D5-4196-A82A-8EE359E06D83}"/>
              </a:ext>
            </a:extLst>
          </p:cNvPr>
          <p:cNvSpPr txBox="1"/>
          <p:nvPr/>
        </p:nvSpPr>
        <p:spPr>
          <a:xfrm>
            <a:off x="344488" y="500042"/>
            <a:ext cx="92170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kern="0" dirty="0">
                <a:cs typeface="Times New Roman" pitchFamily="18" charset="0"/>
              </a:rPr>
              <a:t>Щодо</a:t>
            </a:r>
            <a:r>
              <a:rPr lang="uk-UA" b="1" kern="0" dirty="0">
                <a:cs typeface="Times New Roman" pitchFamily="18" charset="0"/>
              </a:rPr>
              <a:t> </a:t>
            </a:r>
            <a:r>
              <a:rPr lang="ru-RU" kern="0" dirty="0" err="1">
                <a:cs typeface="Times New Roman" pitchFamily="18" charset="0"/>
              </a:rPr>
              <a:t>в</a:t>
            </a:r>
            <a:r>
              <a:rPr lang="ru-RU" b="0" i="0" dirty="0" err="1">
                <a:effectLst/>
              </a:rPr>
              <a:t>иконання</a:t>
            </a:r>
            <a:r>
              <a:rPr lang="ru-RU" b="0" i="0" dirty="0">
                <a:effectLst/>
              </a:rPr>
              <a:t> </a:t>
            </a:r>
            <a:r>
              <a:rPr lang="ru-RU" b="0" i="0" dirty="0" err="1">
                <a:effectLst/>
              </a:rPr>
              <a:t>трудових</a:t>
            </a:r>
            <a:r>
              <a:rPr lang="ru-RU" b="0" i="0" dirty="0">
                <a:effectLst/>
              </a:rPr>
              <a:t> </a:t>
            </a:r>
            <a:r>
              <a:rPr lang="ru-RU" b="0" i="0" dirty="0" err="1">
                <a:effectLst/>
              </a:rPr>
              <a:t>обов’язків</a:t>
            </a:r>
            <a:r>
              <a:rPr lang="ru-RU" b="0" i="0" dirty="0">
                <a:effectLst/>
              </a:rPr>
              <a:t> з </a:t>
            </a:r>
            <a:r>
              <a:rPr lang="ru-RU" b="0" i="0" dirty="0" err="1">
                <a:effectLst/>
              </a:rPr>
              <a:t>реалізації</a:t>
            </a:r>
            <a:r>
              <a:rPr lang="ru-RU" b="0" i="0" dirty="0">
                <a:effectLst/>
              </a:rPr>
              <a:t> </a:t>
            </a:r>
            <a:r>
              <a:rPr lang="ru-RU" b="0" i="0" dirty="0" err="1">
                <a:effectLst/>
              </a:rPr>
              <a:t>страхових</a:t>
            </a:r>
            <a:r>
              <a:rPr lang="ru-RU" b="0" i="0" dirty="0">
                <a:effectLst/>
              </a:rPr>
              <a:t> та/</a:t>
            </a:r>
            <a:r>
              <a:rPr lang="ru-RU" b="0" i="0" dirty="0" err="1">
                <a:effectLst/>
              </a:rPr>
              <a:t>або</a:t>
            </a:r>
            <a:r>
              <a:rPr lang="ru-RU" b="0" i="0" dirty="0">
                <a:effectLst/>
              </a:rPr>
              <a:t> </a:t>
            </a:r>
            <a:r>
              <a:rPr lang="ru-RU" b="0" i="0" dirty="0" err="1">
                <a:effectLst/>
              </a:rPr>
              <a:t>перестрахових</a:t>
            </a:r>
            <a:r>
              <a:rPr lang="ru-RU" b="0" i="0" dirty="0">
                <a:effectLst/>
              </a:rPr>
              <a:t> </a:t>
            </a:r>
            <a:r>
              <a:rPr lang="ru-RU" b="0" i="0" dirty="0" err="1">
                <a:effectLst/>
              </a:rPr>
              <a:t>продуктів</a:t>
            </a:r>
            <a:r>
              <a:rPr lang="ru-RU" b="0" i="0" dirty="0">
                <a:effectLst/>
              </a:rPr>
              <a:t> </a:t>
            </a:r>
            <a:r>
              <a:rPr lang="ru-RU" b="0" i="0" dirty="0" err="1">
                <a:effectLst/>
              </a:rPr>
              <a:t>працівниками</a:t>
            </a:r>
            <a:r>
              <a:rPr lang="ru-RU" b="0" i="0" dirty="0">
                <a:effectLst/>
              </a:rPr>
              <a:t> з </a:t>
            </a:r>
            <a:r>
              <a:rPr lang="ru-RU" b="0" i="0" dirty="0" err="1">
                <a:effectLst/>
              </a:rPr>
              <a:t>реалізації</a:t>
            </a:r>
            <a:r>
              <a:rPr lang="ru-RU" b="0" i="0" dirty="0">
                <a:effectLst/>
              </a:rPr>
              <a:t> страховика:</a:t>
            </a:r>
            <a:endParaRPr lang="x-none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8464" y="4089951"/>
            <a:ext cx="9649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§"/>
            </a:pPr>
            <a:r>
              <a:rPr lang="x-none" sz="1600" smtClean="0">
                <a:solidFill>
                  <a:prstClr val="black"/>
                </a:solidFill>
              </a:rPr>
              <a:t>Страховий </a:t>
            </a:r>
            <a:r>
              <a:rPr lang="x-none" sz="1600">
                <a:solidFill>
                  <a:prstClr val="black"/>
                </a:solidFill>
              </a:rPr>
              <a:t>агент, субагент зобов’язані вести перелік своїх працівників з </a:t>
            </a:r>
            <a:r>
              <a:rPr lang="x-none" sz="1600">
                <a:solidFill>
                  <a:prstClr val="black"/>
                </a:solidFill>
              </a:rPr>
              <a:t>реалізації </a:t>
            </a:r>
            <a:r>
              <a:rPr lang="x-none" sz="1600" smtClean="0">
                <a:solidFill>
                  <a:prstClr val="black"/>
                </a:solidFill>
              </a:rPr>
              <a:t>та</a:t>
            </a:r>
            <a:r>
              <a:rPr lang="uk-UA" sz="1600" dirty="0" smtClean="0">
                <a:solidFill>
                  <a:prstClr val="black"/>
                </a:solidFill>
              </a:rPr>
              <a:t> </a:t>
            </a:r>
            <a:r>
              <a:rPr lang="x-none" sz="1600" smtClean="0">
                <a:solidFill>
                  <a:prstClr val="black"/>
                </a:solidFill>
              </a:rPr>
              <a:t>надавати його</a:t>
            </a:r>
            <a:endParaRPr lang="uk-UA" sz="1600" dirty="0" smtClean="0">
              <a:solidFill>
                <a:prstClr val="black"/>
              </a:solidFill>
            </a:endParaRPr>
          </a:p>
          <a:p>
            <a:pPr lvl="0" algn="just"/>
            <a:r>
              <a:rPr lang="x-none" sz="1600" smtClean="0">
                <a:solidFill>
                  <a:prstClr val="black"/>
                </a:solidFill>
              </a:rPr>
              <a:t>страховику</a:t>
            </a:r>
            <a:r>
              <a:rPr lang="x-none" sz="1600">
                <a:solidFill>
                  <a:prstClr val="black"/>
                </a:solidFill>
              </a:rPr>
              <a:t>. </a:t>
            </a:r>
            <a:endParaRPr lang="uk-UA" sz="1600" dirty="0" smtClean="0">
              <a:solidFill>
                <a:prstClr val="black"/>
              </a:solidFill>
            </a:endParaRPr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x-none" sz="1600" smtClean="0">
                <a:solidFill>
                  <a:prstClr val="black"/>
                </a:solidFill>
              </a:rPr>
              <a:t>Перелік </a:t>
            </a:r>
            <a:r>
              <a:rPr lang="x-none" sz="1600">
                <a:solidFill>
                  <a:prstClr val="black"/>
                </a:solidFill>
              </a:rPr>
              <a:t>може бути наданий через посилання </a:t>
            </a:r>
            <a:r>
              <a:rPr lang="x-none" sz="1600">
                <a:solidFill>
                  <a:prstClr val="black"/>
                </a:solidFill>
              </a:rPr>
              <a:t>на </a:t>
            </a:r>
            <a:r>
              <a:rPr lang="x-none" sz="1600" smtClean="0">
                <a:solidFill>
                  <a:prstClr val="black"/>
                </a:solidFill>
              </a:rPr>
              <a:t>веб-сайт,</a:t>
            </a:r>
            <a:r>
              <a:rPr lang="uk-UA" sz="1600" dirty="0" smtClean="0">
                <a:solidFill>
                  <a:prstClr val="black"/>
                </a:solidFill>
              </a:rPr>
              <a:t> </a:t>
            </a:r>
            <a:r>
              <a:rPr lang="x-none" sz="1600" smtClean="0">
                <a:solidFill>
                  <a:prstClr val="black"/>
                </a:solidFill>
              </a:rPr>
              <a:t>де </a:t>
            </a:r>
            <a:r>
              <a:rPr lang="x-none" sz="1600">
                <a:solidFill>
                  <a:prstClr val="black"/>
                </a:solidFill>
              </a:rPr>
              <a:t>ведеться актуальний перелік. </a:t>
            </a:r>
            <a:r>
              <a:rPr lang="x-none" sz="1600">
                <a:solidFill>
                  <a:prstClr val="black"/>
                </a:solidFill>
              </a:rPr>
              <a:t>Цей </a:t>
            </a:r>
            <a:r>
              <a:rPr lang="x-none" sz="1600" smtClean="0">
                <a:solidFill>
                  <a:prstClr val="black"/>
                </a:solidFill>
              </a:rPr>
              <a:t>перелік</a:t>
            </a:r>
            <a:endParaRPr lang="uk-UA" sz="1600" dirty="0" smtClean="0">
              <a:solidFill>
                <a:prstClr val="black"/>
              </a:solidFill>
            </a:endParaRPr>
          </a:p>
          <a:p>
            <a:pPr lvl="0" algn="just"/>
            <a:r>
              <a:rPr lang="x-none" sz="1600" smtClean="0">
                <a:solidFill>
                  <a:prstClr val="black"/>
                </a:solidFill>
              </a:rPr>
              <a:t>має </a:t>
            </a:r>
            <a:r>
              <a:rPr lang="x-none" sz="1600">
                <a:solidFill>
                  <a:prstClr val="black"/>
                </a:solidFill>
              </a:rPr>
              <a:t>містити </a:t>
            </a:r>
            <a:r>
              <a:rPr lang="x-none" sz="1600">
                <a:solidFill>
                  <a:prstClr val="black"/>
                </a:solidFill>
              </a:rPr>
              <a:t>інформацію </a:t>
            </a:r>
            <a:r>
              <a:rPr lang="x-none" sz="1600" smtClean="0">
                <a:solidFill>
                  <a:prstClr val="black"/>
                </a:solidFill>
              </a:rPr>
              <a:t>про</a:t>
            </a:r>
            <a:r>
              <a:rPr lang="uk-UA" sz="1600" dirty="0" smtClean="0">
                <a:solidFill>
                  <a:prstClr val="black"/>
                </a:solidFill>
              </a:rPr>
              <a:t> </a:t>
            </a:r>
            <a:r>
              <a:rPr lang="x-none" sz="1600" smtClean="0">
                <a:solidFill>
                  <a:prstClr val="black"/>
                </a:solidFill>
              </a:rPr>
              <a:t>відповідність </a:t>
            </a:r>
            <a:r>
              <a:rPr lang="x-none" sz="1600">
                <a:solidFill>
                  <a:prstClr val="black"/>
                </a:solidFill>
              </a:rPr>
              <a:t>працівників вимогам, визначеним статтями 73, 83 і 84 ЗУ </a:t>
            </a:r>
            <a:r>
              <a:rPr lang="x-none" sz="1600">
                <a:solidFill>
                  <a:prstClr val="black"/>
                </a:solidFill>
              </a:rPr>
              <a:t>«</a:t>
            </a:r>
            <a:r>
              <a:rPr lang="x-none" sz="1600" smtClean="0">
                <a:solidFill>
                  <a:prstClr val="black"/>
                </a:solidFill>
              </a:rPr>
              <a:t>Про</a:t>
            </a:r>
            <a:r>
              <a:rPr lang="uk-UA" sz="1600" dirty="0" smtClean="0">
                <a:solidFill>
                  <a:prstClr val="black"/>
                </a:solidFill>
              </a:rPr>
              <a:t> </a:t>
            </a:r>
            <a:r>
              <a:rPr lang="x-none" sz="1600" smtClean="0">
                <a:solidFill>
                  <a:prstClr val="black"/>
                </a:solidFill>
              </a:rPr>
              <a:t>страхування</a:t>
            </a:r>
            <a:r>
              <a:rPr lang="x-none" sz="1600">
                <a:solidFill>
                  <a:prstClr val="black"/>
                </a:solidFill>
              </a:rPr>
              <a:t>». Страховик повинен на вимогу Регулятора </a:t>
            </a:r>
            <a:r>
              <a:rPr lang="x-none" sz="1600">
                <a:solidFill>
                  <a:prstClr val="black"/>
                </a:solidFill>
              </a:rPr>
              <a:t>надавати </a:t>
            </a:r>
            <a:r>
              <a:rPr lang="x-none" sz="1600" smtClean="0">
                <a:solidFill>
                  <a:prstClr val="black"/>
                </a:solidFill>
              </a:rPr>
              <a:t>документи</a:t>
            </a:r>
            <a:r>
              <a:rPr lang="x-none" sz="1600">
                <a:solidFill>
                  <a:prstClr val="black"/>
                </a:solidFill>
              </a:rPr>
              <a:t>, </a:t>
            </a:r>
            <a:r>
              <a:rPr lang="x-none" sz="1600" smtClean="0">
                <a:solidFill>
                  <a:prstClr val="black"/>
                </a:solidFill>
              </a:rPr>
              <a:t>що</a:t>
            </a:r>
            <a:r>
              <a:rPr lang="uk-UA" sz="1600" dirty="0" smtClean="0">
                <a:solidFill>
                  <a:prstClr val="black"/>
                </a:solidFill>
              </a:rPr>
              <a:t> </a:t>
            </a:r>
            <a:r>
              <a:rPr lang="x-none" sz="1600" smtClean="0">
                <a:solidFill>
                  <a:prstClr val="black"/>
                </a:solidFill>
              </a:rPr>
              <a:t>підтверджують </a:t>
            </a:r>
            <a:r>
              <a:rPr lang="x-none" sz="1600">
                <a:solidFill>
                  <a:prstClr val="black"/>
                </a:solidFill>
              </a:rPr>
              <a:t>інформацію</a:t>
            </a:r>
            <a:r>
              <a:rPr lang="x-none" sz="1600">
                <a:solidFill>
                  <a:prstClr val="black"/>
                </a:solidFill>
              </a:rPr>
              <a:t>. </a:t>
            </a:r>
            <a:endParaRPr lang="uk-UA" sz="1600" dirty="0" smtClean="0">
              <a:solidFill>
                <a:prstClr val="black"/>
              </a:solidFill>
            </a:endParaRPr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x-none" sz="1600" smtClean="0">
                <a:solidFill>
                  <a:prstClr val="black"/>
                </a:solidFill>
              </a:rPr>
              <a:t>Порядок </a:t>
            </a:r>
            <a:r>
              <a:rPr lang="x-none" sz="1600">
                <a:solidFill>
                  <a:prstClr val="black"/>
                </a:solidFill>
              </a:rPr>
              <a:t>розкриття цієї </a:t>
            </a:r>
            <a:r>
              <a:rPr lang="x-none" sz="1600">
                <a:solidFill>
                  <a:prstClr val="black"/>
                </a:solidFill>
              </a:rPr>
              <a:t>інформації </a:t>
            </a:r>
            <a:r>
              <a:rPr lang="x-none" sz="1600" smtClean="0">
                <a:solidFill>
                  <a:prstClr val="black"/>
                </a:solidFill>
              </a:rPr>
              <a:t>регулюється</a:t>
            </a:r>
            <a:r>
              <a:rPr lang="uk-UA" sz="1600" dirty="0" smtClean="0">
                <a:solidFill>
                  <a:prstClr val="black"/>
                </a:solidFill>
              </a:rPr>
              <a:t> </a:t>
            </a:r>
            <a:r>
              <a:rPr lang="x-none" sz="1600" smtClean="0">
                <a:solidFill>
                  <a:prstClr val="black"/>
                </a:solidFill>
              </a:rPr>
              <a:t>нормативно-правовими </a:t>
            </a:r>
            <a:r>
              <a:rPr lang="x-none" sz="1600">
                <a:solidFill>
                  <a:prstClr val="black"/>
                </a:solidFill>
              </a:rPr>
              <a:t>актами Регулятора.</a:t>
            </a:r>
            <a:endParaRPr lang="x-none" sz="16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464" y="5837602"/>
            <a:ext cx="9649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Неналежний</a:t>
            </a:r>
            <a:r>
              <a:rPr lang="ru-RU" b="1" dirty="0">
                <a:solidFill>
                  <a:srgbClr val="FF0000"/>
                </a:solidFill>
              </a:rPr>
              <a:t> контроль страховика за </a:t>
            </a:r>
            <a:r>
              <a:rPr lang="ru-RU" b="1" dirty="0" err="1">
                <a:solidFill>
                  <a:srgbClr val="FF0000"/>
                </a:solidFill>
              </a:rPr>
              <a:t>діяльністю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агентів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додаткових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агентів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субагентів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відповідно</a:t>
            </a:r>
            <a:r>
              <a:rPr lang="ru-RU" b="1" dirty="0">
                <a:solidFill>
                  <a:srgbClr val="FF0000"/>
                </a:solidFill>
              </a:rPr>
              <a:t> до умов договору </a:t>
            </a:r>
            <a:r>
              <a:rPr lang="ru-RU" b="1" dirty="0" err="1">
                <a:solidFill>
                  <a:srgbClr val="FF0000"/>
                </a:solidFill>
              </a:rPr>
              <a:t>визнається</a:t>
            </a:r>
            <a:r>
              <a:rPr lang="ru-RU" b="1" dirty="0">
                <a:solidFill>
                  <a:srgbClr val="FF0000"/>
                </a:solidFill>
              </a:rPr>
              <a:t> Регулятором </a:t>
            </a:r>
            <a:r>
              <a:rPr lang="ru-RU" b="1" dirty="0" err="1">
                <a:solidFill>
                  <a:srgbClr val="FF0000"/>
                </a:solidFill>
              </a:rPr>
              <a:t>порушенням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законодавства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регулює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діяльність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продуктів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6659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Принципи </a:t>
            </a:r>
            <a:r>
              <a:rPr lang="uk-UA" sz="2400" b="1" kern="0" dirty="0" smtClean="0">
                <a:solidFill>
                  <a:schemeClr val="bg1"/>
                </a:solidFill>
                <a:cs typeface="Times New Roman" pitchFamily="18" charset="0"/>
              </a:rPr>
              <a:t>діяльності </a:t>
            </a: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 реалізації страхових продуктів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4CB936DC-659B-4959-A1B6-BCB733E6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983584"/>
              </p:ext>
            </p:extLst>
          </p:nvPr>
        </p:nvGraphicFramePr>
        <p:xfrm>
          <a:off x="200472" y="908720"/>
          <a:ext cx="95050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3446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300" b="1" kern="0" dirty="0">
                <a:solidFill>
                  <a:schemeClr val="bg1"/>
                </a:solidFill>
                <a:cs typeface="Times New Roman" pitchFamily="18" charset="0"/>
              </a:rPr>
              <a:t>Вимоги до осіб, що здійснюють реалізацію страхових продуктів</a:t>
            </a:r>
            <a:endParaRPr lang="ru-RU" sz="23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F92AD60-3D83-49D0-8336-8EEA697D6339}"/>
              </a:ext>
            </a:extLst>
          </p:cNvPr>
          <p:cNvSpPr txBox="1"/>
          <p:nvPr/>
        </p:nvSpPr>
        <p:spPr>
          <a:xfrm>
            <a:off x="247441" y="602302"/>
            <a:ext cx="9411117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x-none" sz="1400" dirty="0"/>
              <a:t>Страховик, який має намір здійснювати діяльність з реалізації страхових та/або</a:t>
            </a:r>
            <a:r>
              <a:rPr lang="uk-UA" sz="1400" dirty="0"/>
              <a:t> </a:t>
            </a:r>
            <a:r>
              <a:rPr lang="x-none" sz="1400" dirty="0"/>
              <a:t>перестрахових продуктів інших страховиків</a:t>
            </a:r>
            <a:r>
              <a:rPr lang="uk-UA" sz="1400" dirty="0"/>
              <a:t> </a:t>
            </a:r>
            <a:r>
              <a:rPr lang="x-none" sz="1400" dirty="0"/>
              <a:t>за класами страхування (ризиками в межах</a:t>
            </a:r>
            <a:r>
              <a:rPr lang="uk-UA" sz="1400" dirty="0"/>
              <a:t> </a:t>
            </a:r>
            <a:r>
              <a:rPr lang="x-none" sz="1400" dirty="0"/>
              <a:t>відповідного класу), не включеними до ліцензії такого страховика, має бути</a:t>
            </a:r>
            <a:r>
              <a:rPr lang="uk-UA" sz="1400" dirty="0"/>
              <a:t> </a:t>
            </a:r>
            <a:r>
              <a:rPr lang="x-none" sz="1400" dirty="0"/>
              <a:t>включеним до</a:t>
            </a:r>
            <a:r>
              <a:rPr lang="uk-UA" sz="1400" dirty="0"/>
              <a:t> </a:t>
            </a:r>
            <a:r>
              <a:rPr lang="x-none" sz="1400" dirty="0"/>
              <a:t>Реєстру посередників як страховий агент у порядку та за умови виконання вимог,</a:t>
            </a:r>
            <a:r>
              <a:rPr lang="uk-UA" sz="1400" dirty="0"/>
              <a:t> </a:t>
            </a:r>
            <a:r>
              <a:rPr lang="x-none" sz="1400" dirty="0"/>
              <a:t>визначених </a:t>
            </a:r>
            <a:r>
              <a:rPr lang="uk-UA" sz="1400" dirty="0"/>
              <a:t>у</a:t>
            </a:r>
            <a:r>
              <a:rPr lang="x-none" sz="1400" dirty="0"/>
              <a:t> Положенні</a:t>
            </a:r>
            <a:r>
              <a:rPr lang="uk-UA" sz="1400" dirty="0"/>
              <a:t> </a:t>
            </a:r>
            <a:r>
              <a:rPr lang="x-none" sz="1400" dirty="0"/>
              <a:t>НБУ </a:t>
            </a:r>
            <a:r>
              <a:rPr lang="uk-UA" sz="1400" dirty="0"/>
              <a:t>№ </a:t>
            </a:r>
            <a:r>
              <a:rPr lang="x-none" sz="1400" dirty="0"/>
              <a:t>2</a:t>
            </a:r>
            <a:r>
              <a:rPr lang="uk-UA" sz="1400" dirty="0"/>
              <a:t>.</a:t>
            </a:r>
            <a:endParaRPr lang="x-none" sz="14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x-none" sz="14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x-none" sz="1400" dirty="0"/>
              <a:t>Страховий брокер має право здійснювати діяльність з реалізації страхових продуктів</a:t>
            </a:r>
            <a:r>
              <a:rPr lang="uk-UA" sz="1400" dirty="0"/>
              <a:t> </a:t>
            </a:r>
            <a:r>
              <a:rPr lang="x-none" sz="1400" dirty="0"/>
              <a:t>відповідно до частини першої статті 71</a:t>
            </a:r>
            <a:r>
              <a:rPr lang="uk-UA" sz="1400" dirty="0"/>
              <a:t> </a:t>
            </a:r>
            <a:r>
              <a:rPr lang="x-none" sz="1400" dirty="0"/>
              <a:t>ЗУ “Про страхування”.</a:t>
            </a:r>
            <a:r>
              <a:rPr lang="uk-UA" sz="1400" dirty="0"/>
              <a:t> </a:t>
            </a:r>
            <a:r>
              <a:rPr lang="x-none" sz="1400" dirty="0"/>
              <a:t>Перестраховий брокер має право здійснювати діяльність з реалізації перестрахових продуктів відповідно до частини другої</a:t>
            </a:r>
            <a:r>
              <a:rPr lang="uk-UA" sz="1400" dirty="0"/>
              <a:t> </a:t>
            </a:r>
            <a:r>
              <a:rPr lang="x-none" sz="1400" dirty="0"/>
              <a:t>статті 71 ЗУ “Про страхування”.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x-none" sz="14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x-none" sz="1400" dirty="0"/>
              <a:t>Діяльність з реалізації страхових та/або перестрахових продуктів мають право</a:t>
            </a:r>
            <a:r>
              <a:rPr lang="uk-UA" sz="1400" dirty="0"/>
              <a:t> </a:t>
            </a:r>
            <a:r>
              <a:rPr lang="x-none" sz="1400" dirty="0"/>
              <a:t>здійснювати страхові та/або перестрахові</a:t>
            </a:r>
            <a:r>
              <a:rPr lang="uk-UA" sz="1400" dirty="0"/>
              <a:t> </a:t>
            </a:r>
            <a:r>
              <a:rPr lang="x-none" sz="1400" dirty="0"/>
              <a:t>брокери, які відповідають вимогам частини другої статті 78 ЗУ “Про страхування” та внесли відповідну інформацію до</a:t>
            </a:r>
            <a:r>
              <a:rPr lang="uk-UA" sz="1400" dirty="0"/>
              <a:t> </a:t>
            </a:r>
            <a:r>
              <a:rPr lang="x-none" sz="1400" dirty="0"/>
              <a:t>Реєстру посередників про суміщення діяльності страхового та перестрахового брокера.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x-none" sz="14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x-none" sz="1400" dirty="0"/>
              <a:t>Страховий та/або перестраховий брокер-нерезидент має право здійснювати діяльність за</a:t>
            </a:r>
            <a:r>
              <a:rPr lang="uk-UA" sz="1400" dirty="0"/>
              <a:t> </a:t>
            </a:r>
            <a:r>
              <a:rPr lang="x-none" sz="1400" dirty="0"/>
              <a:t>напрямами, визначеними в</a:t>
            </a:r>
            <a:r>
              <a:rPr lang="uk-UA" sz="1400" dirty="0"/>
              <a:t> </a:t>
            </a:r>
            <a:r>
              <a:rPr lang="x-none" sz="1400" dirty="0"/>
              <a:t>пунктах 1–3 частини першої, частиною другою статті 71 ЗУ “Про страхування”.</a:t>
            </a:r>
            <a:r>
              <a:rPr lang="uk-UA" sz="1400" dirty="0"/>
              <a:t> </a:t>
            </a:r>
            <a:r>
              <a:rPr lang="x-none" sz="1400" dirty="0"/>
              <a:t>Страховий агент-нерезидент має право здійснювати діяльність за</a:t>
            </a:r>
            <a:r>
              <a:rPr lang="uk-UA" sz="1400" dirty="0"/>
              <a:t> </a:t>
            </a:r>
            <a:r>
              <a:rPr lang="x-none" sz="1400" dirty="0"/>
              <a:t>напрямами, визначеними в пунктах 1, 2 частини першої</a:t>
            </a:r>
            <a:r>
              <a:rPr lang="uk-UA" sz="1400" dirty="0"/>
              <a:t> </a:t>
            </a:r>
            <a:r>
              <a:rPr lang="x-none" sz="1400" dirty="0"/>
              <a:t>статті 71 ЗУ “Про страхування”.</a:t>
            </a:r>
            <a:endParaRPr lang="uk-UA" sz="1400" dirty="0"/>
          </a:p>
          <a:p>
            <a:pPr algn="just"/>
            <a:endParaRPr lang="uk-UA" sz="1400" dirty="0"/>
          </a:p>
          <a:p>
            <a:pPr algn="just"/>
            <a:r>
              <a:rPr lang="ru-RU" sz="1400" b="1" dirty="0">
                <a:solidFill>
                  <a:srgbClr val="C00000"/>
                </a:solidFill>
              </a:rPr>
              <a:t>	</a:t>
            </a:r>
            <a:r>
              <a:rPr lang="ru-RU" sz="1400" b="1" dirty="0" err="1">
                <a:solidFill>
                  <a:srgbClr val="C00000"/>
                </a:solidFill>
              </a:rPr>
              <a:t>Порушенням</a:t>
            </a:r>
            <a:r>
              <a:rPr lang="ru-RU" sz="1400" b="1" dirty="0">
                <a:solidFill>
                  <a:srgbClr val="C00000"/>
                </a:solidFill>
              </a:rPr>
              <a:t> умов </a:t>
            </a:r>
            <a:r>
              <a:rPr lang="ru-RU" sz="1400" b="1" dirty="0" err="1">
                <a:solidFill>
                  <a:srgbClr val="C00000"/>
                </a:solidFill>
              </a:rPr>
              <a:t>здійснення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страховим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посередником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діяльності</a:t>
            </a:r>
            <a:r>
              <a:rPr lang="ru-RU" sz="1400" b="1" dirty="0">
                <a:solidFill>
                  <a:srgbClr val="C00000"/>
                </a:solidFill>
              </a:rPr>
              <a:t> з </a:t>
            </a:r>
            <a:r>
              <a:rPr lang="ru-RU" sz="1400" b="1" dirty="0" err="1">
                <a:solidFill>
                  <a:srgbClr val="C00000"/>
                </a:solidFill>
              </a:rPr>
              <a:t>реалізації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страхових</a:t>
            </a:r>
            <a:r>
              <a:rPr lang="ru-RU" sz="1400" b="1" dirty="0">
                <a:solidFill>
                  <a:srgbClr val="C00000"/>
                </a:solidFill>
              </a:rPr>
              <a:t> та/</a:t>
            </a:r>
            <a:r>
              <a:rPr lang="ru-RU" sz="1400" b="1" dirty="0" err="1">
                <a:solidFill>
                  <a:srgbClr val="C00000"/>
                </a:solidFill>
              </a:rPr>
              <a:t>або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перестрахових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продуктів</a:t>
            </a:r>
            <a:r>
              <a:rPr lang="ru-RU" sz="1400" b="1" dirty="0">
                <a:solidFill>
                  <a:srgbClr val="C00000"/>
                </a:solidFill>
              </a:rPr>
              <a:t> та </a:t>
            </a:r>
            <a:r>
              <a:rPr lang="ru-RU" sz="1400" b="1" dirty="0" err="1">
                <a:solidFill>
                  <a:srgbClr val="C00000"/>
                </a:solidFill>
              </a:rPr>
              <a:t>невідповідністю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вимогам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Положення</a:t>
            </a:r>
            <a:r>
              <a:rPr lang="ru-RU" sz="1400" b="1" dirty="0">
                <a:solidFill>
                  <a:srgbClr val="C00000"/>
                </a:solidFill>
              </a:rPr>
              <a:t> НБУ № 2 є </a:t>
            </a:r>
            <a:r>
              <a:rPr lang="ru-RU" sz="1400" b="1" dirty="0" err="1">
                <a:solidFill>
                  <a:srgbClr val="C00000"/>
                </a:solidFill>
              </a:rPr>
              <a:t>наявність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фактів</a:t>
            </a:r>
            <a:r>
              <a:rPr lang="ru-RU" sz="1400" b="1" dirty="0">
                <a:solidFill>
                  <a:srgbClr val="C00000"/>
                </a:solidFill>
              </a:rPr>
              <a:t>, </a:t>
            </a:r>
            <a:r>
              <a:rPr lang="ru-RU" sz="1400" b="1" dirty="0" err="1">
                <a:solidFill>
                  <a:srgbClr val="C00000"/>
                </a:solidFill>
              </a:rPr>
              <a:t>що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керівник</a:t>
            </a:r>
            <a:r>
              <a:rPr lang="ru-RU" sz="1400" b="1" dirty="0">
                <a:solidFill>
                  <a:srgbClr val="C00000"/>
                </a:solidFill>
              </a:rPr>
              <a:t> страхового та/</a:t>
            </a:r>
            <a:r>
              <a:rPr lang="ru-RU" sz="1400" b="1" dirty="0" err="1">
                <a:solidFill>
                  <a:srgbClr val="C00000"/>
                </a:solidFill>
              </a:rPr>
              <a:t>або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перестрахового</a:t>
            </a:r>
            <a:r>
              <a:rPr lang="ru-RU" sz="1400" b="1" dirty="0">
                <a:solidFill>
                  <a:srgbClr val="C00000"/>
                </a:solidFill>
              </a:rPr>
              <a:t> брокера та/ </a:t>
            </a:r>
            <a:r>
              <a:rPr lang="ru-RU" sz="1400" b="1" dirty="0" err="1">
                <a:solidFill>
                  <a:srgbClr val="C00000"/>
                </a:solidFill>
              </a:rPr>
              <a:t>або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акціонер</a:t>
            </a:r>
            <a:r>
              <a:rPr lang="ru-RU" sz="1400" b="1" dirty="0">
                <a:solidFill>
                  <a:srgbClr val="C00000"/>
                </a:solidFill>
              </a:rPr>
              <a:t>/ </a:t>
            </a:r>
            <a:r>
              <a:rPr lang="ru-RU" sz="1400" b="1" dirty="0" err="1">
                <a:solidFill>
                  <a:srgbClr val="C00000"/>
                </a:solidFill>
              </a:rPr>
              <a:t>учасник</a:t>
            </a:r>
            <a:r>
              <a:rPr lang="ru-RU" sz="1400" b="1" dirty="0">
                <a:solidFill>
                  <a:srgbClr val="C00000"/>
                </a:solidFill>
              </a:rPr>
              <a:t>/ </a:t>
            </a:r>
            <a:r>
              <a:rPr lang="ru-RU" sz="1400" b="1" dirty="0" err="1">
                <a:solidFill>
                  <a:srgbClr val="C00000"/>
                </a:solidFill>
              </a:rPr>
              <a:t>материнська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компанія</a:t>
            </a:r>
            <a:r>
              <a:rPr lang="ru-RU" sz="1400" b="1" dirty="0">
                <a:solidFill>
                  <a:srgbClr val="C00000"/>
                </a:solidFill>
              </a:rPr>
              <a:t> страхового та/</a:t>
            </a:r>
            <a:r>
              <a:rPr lang="ru-RU" sz="1400" b="1" dirty="0" err="1">
                <a:solidFill>
                  <a:srgbClr val="C00000"/>
                </a:solidFill>
              </a:rPr>
              <a:t>або</a:t>
            </a:r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err="1">
                <a:solidFill>
                  <a:srgbClr val="C00000"/>
                </a:solidFill>
              </a:rPr>
              <a:t>перестрахового</a:t>
            </a:r>
            <a:r>
              <a:rPr lang="ru-RU" sz="1400" b="1" dirty="0">
                <a:solidFill>
                  <a:srgbClr val="C00000"/>
                </a:solidFill>
              </a:rPr>
              <a:t> брокера є:</a:t>
            </a:r>
          </a:p>
          <a:p>
            <a:pPr algn="just"/>
            <a:r>
              <a:rPr lang="ru-RU" sz="1400" dirty="0"/>
              <a:t>1) </a:t>
            </a:r>
            <a:r>
              <a:rPr lang="ru-RU" sz="1400" dirty="0" err="1"/>
              <a:t>фізичними</a:t>
            </a:r>
            <a:r>
              <a:rPr lang="ru-RU" sz="1400" dirty="0"/>
              <a:t> особами,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мають</a:t>
            </a:r>
            <a:r>
              <a:rPr lang="ru-RU" sz="1400" dirty="0"/>
              <a:t> </a:t>
            </a:r>
            <a:r>
              <a:rPr lang="ru-RU" sz="1400" dirty="0" err="1"/>
              <a:t>громадянство</a:t>
            </a:r>
            <a:r>
              <a:rPr lang="ru-RU" sz="1400" dirty="0"/>
              <a:t> та/</a:t>
            </a:r>
            <a:r>
              <a:rPr lang="ru-RU" sz="1400" dirty="0" err="1"/>
              <a:t>або</a:t>
            </a:r>
            <a:r>
              <a:rPr lang="ru-RU" sz="1400" dirty="0"/>
              <a:t> є </a:t>
            </a:r>
            <a:r>
              <a:rPr lang="ru-RU" sz="1400" dirty="0" err="1"/>
              <a:t>податковими</a:t>
            </a:r>
            <a:r>
              <a:rPr lang="ru-RU" sz="1400" dirty="0"/>
              <a:t> резидентами, та/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місцем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постійного</a:t>
            </a:r>
            <a:r>
              <a:rPr lang="ru-RU" sz="1400" dirty="0"/>
              <a:t> </a:t>
            </a:r>
            <a:r>
              <a:rPr lang="ru-RU" sz="1400" dirty="0" err="1"/>
              <a:t>проживання</a:t>
            </a:r>
            <a:r>
              <a:rPr lang="ru-RU" sz="1400" dirty="0"/>
              <a:t> є держава,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здійснює</a:t>
            </a:r>
            <a:r>
              <a:rPr lang="ru-RU" sz="1400" dirty="0"/>
              <a:t> / </a:t>
            </a:r>
            <a:r>
              <a:rPr lang="ru-RU" sz="1400" dirty="0" err="1"/>
              <a:t>здійснювала</a:t>
            </a:r>
            <a:r>
              <a:rPr lang="ru-RU" sz="1400" dirty="0"/>
              <a:t> </a:t>
            </a:r>
            <a:r>
              <a:rPr lang="ru-RU" sz="1400" dirty="0" err="1"/>
              <a:t>збройну</a:t>
            </a:r>
            <a:r>
              <a:rPr lang="ru-RU" sz="1400" dirty="0"/>
              <a:t> </a:t>
            </a:r>
            <a:r>
              <a:rPr lang="ru-RU" sz="1400" dirty="0" err="1"/>
              <a:t>агресію</a:t>
            </a:r>
            <a:r>
              <a:rPr lang="ru-RU" sz="1400" dirty="0"/>
              <a:t> </a:t>
            </a:r>
            <a:r>
              <a:rPr lang="ru-RU" sz="1400" dirty="0" err="1"/>
              <a:t>проти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в </a:t>
            </a:r>
            <a:r>
              <a:rPr lang="ru-RU" sz="1400" dirty="0" err="1"/>
              <a:t>значенні</a:t>
            </a:r>
            <a:r>
              <a:rPr lang="ru-RU" sz="1400" dirty="0"/>
              <a:t>, </a:t>
            </a:r>
            <a:r>
              <a:rPr lang="ru-RU" sz="1400" dirty="0" err="1"/>
              <a:t>наведеному</a:t>
            </a:r>
            <a:r>
              <a:rPr lang="ru-RU" sz="1400" dirty="0"/>
              <a:t> в </a:t>
            </a:r>
            <a:r>
              <a:rPr lang="ru-RU" sz="1400" dirty="0" err="1"/>
              <a:t>статті</a:t>
            </a:r>
            <a:r>
              <a:rPr lang="ru-RU" sz="1400" dirty="0"/>
              <a:t> 1 Закону </a:t>
            </a:r>
            <a:r>
              <a:rPr lang="ru-RU" sz="1400" dirty="0" err="1"/>
              <a:t>України</a:t>
            </a:r>
            <a:r>
              <a:rPr lang="ru-RU" sz="1400" dirty="0"/>
              <a:t> “Про оборону </a:t>
            </a:r>
            <a:r>
              <a:rPr lang="ru-RU" sz="1400" dirty="0" err="1"/>
              <a:t>України</a:t>
            </a:r>
            <a:r>
              <a:rPr lang="ru-RU" sz="1400" dirty="0"/>
              <a:t>”;</a:t>
            </a:r>
          </a:p>
          <a:p>
            <a:pPr algn="just"/>
            <a:r>
              <a:rPr lang="ru-RU" sz="1400" dirty="0"/>
              <a:t>2) </a:t>
            </a:r>
            <a:r>
              <a:rPr lang="ru-RU" sz="1400" dirty="0" err="1"/>
              <a:t>юридичними</a:t>
            </a:r>
            <a:r>
              <a:rPr lang="ru-RU" sz="1400" dirty="0"/>
              <a:t> особами,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зареєстровані</a:t>
            </a:r>
            <a:r>
              <a:rPr lang="ru-RU" sz="1400" dirty="0"/>
              <a:t> та/</a:t>
            </a:r>
            <a:r>
              <a:rPr lang="ru-RU" sz="1400" dirty="0" err="1"/>
              <a:t>або</a:t>
            </a:r>
            <a:r>
              <a:rPr lang="ru-RU" sz="1400" dirty="0"/>
              <a:t> є </a:t>
            </a:r>
            <a:r>
              <a:rPr lang="ru-RU" sz="1400" dirty="0" err="1"/>
              <a:t>податковими</a:t>
            </a:r>
            <a:r>
              <a:rPr lang="ru-RU" sz="1400" dirty="0"/>
              <a:t> резидентами, та/</a:t>
            </a:r>
            <a:r>
              <a:rPr lang="ru-RU" sz="1400" dirty="0" err="1"/>
              <a:t>або</a:t>
            </a:r>
            <a:r>
              <a:rPr lang="ru-RU" sz="1400" dirty="0"/>
              <a:t> </a:t>
            </a:r>
            <a:r>
              <a:rPr lang="ru-RU" sz="1400" dirty="0" err="1"/>
              <a:t>їх</a:t>
            </a:r>
            <a:r>
              <a:rPr lang="ru-RU" sz="1400" dirty="0"/>
              <a:t> </a:t>
            </a:r>
            <a:r>
              <a:rPr lang="ru-RU" sz="1400" dirty="0" err="1"/>
              <a:t>місцезнаходженням</a:t>
            </a:r>
            <a:r>
              <a:rPr lang="ru-RU" sz="1400" dirty="0"/>
              <a:t> є держава, </a:t>
            </a:r>
            <a:r>
              <a:rPr lang="ru-RU" sz="1400" dirty="0" err="1"/>
              <a:t>що</a:t>
            </a:r>
            <a:r>
              <a:rPr lang="ru-RU" sz="1400" dirty="0"/>
              <a:t> </a:t>
            </a:r>
            <a:r>
              <a:rPr lang="ru-RU" sz="1400" dirty="0" err="1"/>
              <a:t>здійснює</a:t>
            </a:r>
            <a:r>
              <a:rPr lang="ru-RU" sz="1400" dirty="0"/>
              <a:t> / </a:t>
            </a:r>
            <a:r>
              <a:rPr lang="ru-RU" sz="1400" dirty="0" err="1"/>
              <a:t>здійснювала</a:t>
            </a:r>
            <a:r>
              <a:rPr lang="ru-RU" sz="1400" dirty="0"/>
              <a:t> </a:t>
            </a:r>
            <a:r>
              <a:rPr lang="ru-RU" sz="1400" dirty="0" err="1"/>
              <a:t>збройну</a:t>
            </a:r>
            <a:r>
              <a:rPr lang="ru-RU" sz="1400" dirty="0"/>
              <a:t> </a:t>
            </a:r>
            <a:r>
              <a:rPr lang="ru-RU" sz="1400" dirty="0" err="1"/>
              <a:t>агресію</a:t>
            </a:r>
            <a:r>
              <a:rPr lang="ru-RU" sz="1400" dirty="0"/>
              <a:t> </a:t>
            </a:r>
            <a:r>
              <a:rPr lang="ru-RU" sz="1400" dirty="0" err="1"/>
              <a:t>проти</a:t>
            </a:r>
            <a:r>
              <a:rPr lang="ru-RU" sz="1400" dirty="0"/>
              <a:t> </a:t>
            </a:r>
            <a:r>
              <a:rPr lang="ru-RU" sz="1400" dirty="0" err="1"/>
              <a:t>України</a:t>
            </a:r>
            <a:r>
              <a:rPr lang="ru-RU" sz="1400" dirty="0"/>
              <a:t> у </a:t>
            </a:r>
            <a:r>
              <a:rPr lang="ru-RU" sz="1400" dirty="0" err="1"/>
              <a:t>значенні</a:t>
            </a:r>
            <a:r>
              <a:rPr lang="ru-RU" sz="1400" dirty="0"/>
              <a:t>, </a:t>
            </a:r>
            <a:r>
              <a:rPr lang="ru-RU" sz="1400" dirty="0" err="1"/>
              <a:t>наведеному</a:t>
            </a:r>
            <a:r>
              <a:rPr lang="ru-RU" sz="1400" dirty="0"/>
              <a:t> в </a:t>
            </a:r>
            <a:r>
              <a:rPr lang="ru-RU" sz="1400" dirty="0" err="1"/>
              <a:t>статті</a:t>
            </a:r>
            <a:r>
              <a:rPr lang="ru-RU" sz="1400" dirty="0"/>
              <a:t> 1 Закону </a:t>
            </a:r>
            <a:r>
              <a:rPr lang="ru-RU" sz="1400" dirty="0" err="1"/>
              <a:t>України</a:t>
            </a:r>
            <a:r>
              <a:rPr lang="ru-RU" sz="1400" dirty="0"/>
              <a:t> “Про оборону </a:t>
            </a:r>
            <a:r>
              <a:rPr lang="ru-RU" sz="1400" dirty="0" err="1"/>
              <a:t>України</a:t>
            </a:r>
            <a:r>
              <a:rPr lang="ru-RU" sz="1400" dirty="0"/>
              <a:t>”.</a:t>
            </a:r>
            <a:endParaRPr lang="x-none" sz="1400" dirty="0"/>
          </a:p>
        </p:txBody>
      </p:sp>
      <p:cxnSp>
        <p:nvCxnSpPr>
          <p:cNvPr id="4" name="Соединитель: уступ 3">
            <a:extLst>
              <a:ext uri="{FF2B5EF4-FFF2-40B4-BE49-F238E27FC236}">
                <a16:creationId xmlns:a16="http://schemas.microsoft.com/office/drawing/2014/main" xmlns="" id="{0419B7AD-4D6C-47D2-8C0E-9A6ECAB1B84B}"/>
              </a:ext>
            </a:extLst>
          </p:cNvPr>
          <p:cNvCxnSpPr>
            <a:cxnSpLocks/>
          </p:cNvCxnSpPr>
          <p:nvPr/>
        </p:nvCxnSpPr>
        <p:spPr>
          <a:xfrm>
            <a:off x="0" y="4365104"/>
            <a:ext cx="1196246" cy="216024"/>
          </a:xfrm>
          <a:prstGeom prst="bentConnector3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6342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18097</TotalTime>
  <Words>3857</Words>
  <Application>Microsoft Office PowerPoint</Application>
  <PresentationFormat>Лист A4 (210x297 мм)</PresentationFormat>
  <Paragraphs>253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697</cp:revision>
  <dcterms:created xsi:type="dcterms:W3CDTF">2015-01-26T12:29:32Z</dcterms:created>
  <dcterms:modified xsi:type="dcterms:W3CDTF">2025-09-15T07:28:05Z</dcterms:modified>
</cp:coreProperties>
</file>